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5" r:id="rId2"/>
  </p:sldMasterIdLst>
  <p:sldIdLst>
    <p:sldId id="275" r:id="rId3"/>
    <p:sldId id="258" r:id="rId4"/>
    <p:sldId id="259" r:id="rId5"/>
    <p:sldId id="260" r:id="rId6"/>
    <p:sldId id="261" r:id="rId7"/>
    <p:sldId id="262" r:id="rId8"/>
    <p:sldId id="263" r:id="rId9"/>
    <p:sldId id="264" r:id="rId10"/>
    <p:sldId id="265" r:id="rId11"/>
    <p:sldId id="277" r:id="rId12"/>
    <p:sldId id="267" r:id="rId13"/>
    <p:sldId id="268" r:id="rId14"/>
    <p:sldId id="272" r:id="rId15"/>
    <p:sldId id="273" r:id="rId16"/>
    <p:sldId id="269" r:id="rId17"/>
    <p:sldId id="270" r:id="rId18"/>
    <p:sldId id="276"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875"/>
    <p:restoredTop sz="94975" autoAdjust="0"/>
  </p:normalViewPr>
  <p:slideViewPr>
    <p:cSldViewPr snapToGrid="0" snapToObjects="1">
      <p:cViewPr varScale="1">
        <p:scale>
          <a:sx n="82" d="100"/>
          <a:sy n="82" d="100"/>
        </p:scale>
        <p:origin x="62" y="1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TitleSlideOverlay.png"/>
          <p:cNvPicPr>
            <a:picLocks noChangeAspect="1"/>
          </p:cNvPicPr>
          <p:nvPr/>
        </p:nvPicPr>
        <p:blipFill>
          <a:blip r:embed="rId2"/>
          <a:stretch>
            <a:fillRect/>
          </a:stretch>
        </p:blipFill>
        <p:spPr>
          <a:xfrm>
            <a:off x="0" y="0"/>
            <a:ext cx="9144000" cy="6858000"/>
          </a:xfrm>
          <a:prstGeom prst="rect">
            <a:avLst/>
          </a:prstGeom>
          <a:ln>
            <a:noFill/>
          </a:ln>
        </p:spPr>
      </p:pic>
      <p:grpSp>
        <p:nvGrpSpPr>
          <p:cNvPr id="53" name="Group 52"/>
          <p:cNvGrpSpPr/>
          <p:nvPr/>
        </p:nvGrpSpPr>
        <p:grpSpPr>
          <a:xfrm>
            <a:off x="103644" y="1997845"/>
            <a:ext cx="9264100" cy="3669157"/>
            <a:chOff x="103644" y="1997845"/>
            <a:chExt cx="9264100" cy="3669157"/>
          </a:xfrm>
        </p:grpSpPr>
        <p:sp>
          <p:nvSpPr>
            <p:cNvPr id="21" name="Freeform 20"/>
            <p:cNvSpPr/>
            <p:nvPr/>
          </p:nvSpPr>
          <p:spPr>
            <a:xfrm rot="15669120">
              <a:off x="3703491" y="-842257"/>
              <a:ext cx="2064406"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67397 w 2209695"/>
                <a:gd name="connsiteY0" fmla="*/ 8829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67397" y="8829966"/>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3" name="Freeform 22"/>
            <p:cNvSpPr/>
            <p:nvPr/>
          </p:nvSpPr>
          <p:spPr>
            <a:xfrm rot="15660000">
              <a:off x="5179560" y="157915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6" name="Freeform 25"/>
            <p:cNvSpPr/>
            <p:nvPr/>
          </p:nvSpPr>
          <p:spPr>
            <a:xfrm rot="15660000">
              <a:off x="6127955" y="-68851"/>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62833"/>
                <a:gd name="connsiteY0" fmla="*/ 6172200 h 6320186"/>
                <a:gd name="connsiteX1" fmla="*/ 0 w 962833"/>
                <a:gd name="connsiteY1" fmla="*/ 6172200 h 6320186"/>
                <a:gd name="connsiteX2" fmla="*/ 5534 w 962833"/>
                <a:gd name="connsiteY2" fmla="*/ 6164375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5534" y="6164375"/>
                  </a:lnTo>
                  <a:cubicBezTo>
                    <a:pt x="3689" y="4261983"/>
                    <a:pt x="1845" y="2359592"/>
                    <a:pt x="0" y="457200"/>
                  </a:cubicBez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Freeform 23"/>
            <p:cNvSpPr/>
            <p:nvPr/>
          </p:nvSpPr>
          <p:spPr>
            <a:xfrm rot="15660000">
              <a:off x="5624128" y="-61128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Freeform 27"/>
            <p:cNvSpPr/>
            <p:nvPr/>
          </p:nvSpPr>
          <p:spPr>
            <a:xfrm rot="15660000">
              <a:off x="6395227" y="-278516"/>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5" name="Freeform 44"/>
            <p:cNvSpPr/>
            <p:nvPr/>
          </p:nvSpPr>
          <p:spPr>
            <a:xfrm rot="15660000">
              <a:off x="7468755" y="1178808"/>
              <a:ext cx="536285" cy="2936001"/>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 name="connsiteX0" fmla="*/ 328 w 528237"/>
                <a:gd name="connsiteY0" fmla="*/ 2862849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28237"/>
                <a:gd name="connsiteY0" fmla="*/ 2863516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38755"/>
                <a:gd name="connsiteY0" fmla="*/ 2863516 h 2953801"/>
                <a:gd name="connsiteX1" fmla="*/ 0 w 538755"/>
                <a:gd name="connsiteY1" fmla="*/ 251460 h 2953801"/>
                <a:gd name="connsiteX2" fmla="*/ 73651 w 538755"/>
                <a:gd name="connsiteY2" fmla="*/ 73651 h 2953801"/>
                <a:gd name="connsiteX3" fmla="*/ 251460 w 538755"/>
                <a:gd name="connsiteY3" fmla="*/ 0 h 2953801"/>
                <a:gd name="connsiteX4" fmla="*/ 251460 w 538755"/>
                <a:gd name="connsiteY4" fmla="*/ 0 h 2953801"/>
                <a:gd name="connsiteX5" fmla="*/ 429269 w 538755"/>
                <a:gd name="connsiteY5" fmla="*/ 73651 h 2953801"/>
                <a:gd name="connsiteX6" fmla="*/ 502920 w 538755"/>
                <a:gd name="connsiteY6" fmla="*/ 251460 h 2953801"/>
                <a:gd name="connsiteX7" fmla="*/ 538755 w 538755"/>
                <a:gd name="connsiteY7" fmla="*/ 2953801 h 2953801"/>
                <a:gd name="connsiteX0" fmla="*/ 4542 w 536285"/>
                <a:gd name="connsiteY0" fmla="*/ 2863516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 name="connsiteX0" fmla="*/ 6777 w 536285"/>
                <a:gd name="connsiteY0" fmla="*/ 2849391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285" h="2938929">
                  <a:moveTo>
                    <a:pt x="6777" y="2849391"/>
                  </a:moveTo>
                  <a:cubicBezTo>
                    <a:pt x="6668" y="1978928"/>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17682" y="905440"/>
                    <a:pt x="536285" y="293892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5" name="Freeform 24"/>
          <p:cNvSpPr/>
          <p:nvPr/>
        </p:nvSpPr>
        <p:spPr>
          <a:xfrm rot="15660000">
            <a:off x="5750708" y="-641833"/>
            <a:ext cx="985797" cy="604813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81537"/>
              <a:gd name="connsiteY0" fmla="*/ 6172200 h 6338829"/>
              <a:gd name="connsiteX1" fmla="*/ 0 w 981537"/>
              <a:gd name="connsiteY1" fmla="*/ 6172200 h 6338829"/>
              <a:gd name="connsiteX2" fmla="*/ 0 w 981537"/>
              <a:gd name="connsiteY2" fmla="*/ 6172200 h 6338829"/>
              <a:gd name="connsiteX3" fmla="*/ 0 w 981537"/>
              <a:gd name="connsiteY3" fmla="*/ 457200 h 6338829"/>
              <a:gd name="connsiteX4" fmla="*/ 133911 w 981537"/>
              <a:gd name="connsiteY4" fmla="*/ 133911 h 6338829"/>
              <a:gd name="connsiteX5" fmla="*/ 457201 w 981537"/>
              <a:gd name="connsiteY5" fmla="*/ 1 h 6338829"/>
              <a:gd name="connsiteX6" fmla="*/ 457200 w 981537"/>
              <a:gd name="connsiteY6" fmla="*/ 0 h 6338829"/>
              <a:gd name="connsiteX7" fmla="*/ 457200 w 981537"/>
              <a:gd name="connsiteY7" fmla="*/ 0 h 6338829"/>
              <a:gd name="connsiteX8" fmla="*/ 780489 w 981537"/>
              <a:gd name="connsiteY8" fmla="*/ 133911 h 6338829"/>
              <a:gd name="connsiteX9" fmla="*/ 914399 w 981537"/>
              <a:gd name="connsiteY9" fmla="*/ 457201 h 6338829"/>
              <a:gd name="connsiteX10" fmla="*/ 981537 w 981537"/>
              <a:gd name="connsiteY10" fmla="*/ 6338829 h 6338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1537" h="6338829">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89058" y="4544471"/>
                  <a:pt x="981537" y="6338829"/>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nvGrpSpPr>
          <p:cNvPr id="30" name="Group 29"/>
          <p:cNvGrpSpPr/>
          <p:nvPr/>
        </p:nvGrpSpPr>
        <p:grpSpPr>
          <a:xfrm>
            <a:off x="787878" y="-970104"/>
            <a:ext cx="5636587" cy="2701922"/>
            <a:chOff x="787878" y="-970104"/>
            <a:chExt cx="5636587" cy="2701922"/>
          </a:xfrm>
        </p:grpSpPr>
        <p:sp>
          <p:nvSpPr>
            <p:cNvPr id="37" name="Oval 36"/>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2" name="Oval 41"/>
            <p:cNvSpPr/>
            <p:nvPr userDrawn="1"/>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1" name="Oval 40"/>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4" name="Pie 33"/>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6" name="Oval 35"/>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8" name="Arc 37"/>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6" name="Pie 45"/>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7" name="Arc 46"/>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8" name="Oval 47"/>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9" name="Oval 48"/>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0" name="Arc 39"/>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0" name="Oval 49"/>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1" name="Oval 50"/>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32" name="Rectangle 31"/>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rot="21042312">
            <a:off x="1022823" y="2961459"/>
            <a:ext cx="7551601" cy="1612607"/>
          </a:xfrm>
        </p:spPr>
        <p:txBody>
          <a:bodyPr anchor="b" anchorCtr="0">
            <a:noAutofit/>
          </a:bodyPr>
          <a:lstStyle>
            <a:lvl1pPr algn="l">
              <a:defRPr sz="4600">
                <a:solidFill>
                  <a:schemeClr val="bg1"/>
                </a:solidFill>
              </a:defRPr>
            </a:lvl1pPr>
          </a:lstStyle>
          <a:p>
            <a:r>
              <a:rPr lang="en-US"/>
              <a:t>Click to edit Master title style</a:t>
            </a:r>
            <a:endParaRPr/>
          </a:p>
        </p:txBody>
      </p:sp>
      <p:sp>
        <p:nvSpPr>
          <p:cNvPr id="3" name="Subtitle 2"/>
          <p:cNvSpPr>
            <a:spLocks noGrp="1"/>
          </p:cNvSpPr>
          <p:nvPr>
            <p:ph type="subTitle" idx="1"/>
          </p:nvPr>
        </p:nvSpPr>
        <p:spPr>
          <a:xfrm rot="21060000">
            <a:off x="2550459" y="4704801"/>
            <a:ext cx="6400800" cy="914400"/>
          </a:xfrm>
        </p:spPr>
        <p:txBody>
          <a:bodyPr anchor="ctr" anchorCtr="0">
            <a:normAutofit/>
          </a:bodyPr>
          <a:lstStyle>
            <a:lvl1pPr marL="0" indent="0" algn="l">
              <a:spcAft>
                <a:spcPts val="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8F1B69E8-23E9-4C1F-AA2B-3C5BA6EDBEAE}" type="datetimeFigureOut">
              <a:rPr lang="en-US" smtClean="0"/>
              <a:t>11/15/2020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34" name="Freeform 33"/>
          <p:cNvSpPr/>
          <p:nvPr/>
        </p:nvSpPr>
        <p:spPr>
          <a:xfrm rot="15660000">
            <a:off x="5179560" y="183749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8" name="Picture 7" descr="TitleSlideOverlay.png"/>
          <p:cNvPicPr>
            <a:picLocks noChangeAspect="1"/>
          </p:cNvPicPr>
          <p:nvPr/>
        </p:nvPicPr>
        <p:blipFill>
          <a:blip r:embed="rId2"/>
          <a:stretch>
            <a:fillRect/>
          </a:stretch>
        </p:blipFill>
        <p:spPr>
          <a:xfrm>
            <a:off x="0" y="0"/>
            <a:ext cx="9144000" cy="6858000"/>
          </a:xfrm>
          <a:prstGeom prst="rect">
            <a:avLst/>
          </a:prstGeom>
          <a:ln>
            <a:noFill/>
          </a:ln>
        </p:spPr>
      </p:pic>
      <p:grpSp>
        <p:nvGrpSpPr>
          <p:cNvPr id="27" name="Group 26"/>
          <p:cNvGrpSpPr/>
          <p:nvPr/>
        </p:nvGrpSpPr>
        <p:grpSpPr>
          <a:xfrm>
            <a:off x="787878" y="-970104"/>
            <a:ext cx="5636587" cy="2701922"/>
            <a:chOff x="787878" y="-970104"/>
            <a:chExt cx="5636587" cy="2701922"/>
          </a:xfrm>
        </p:grpSpPr>
        <p:sp>
          <p:nvSpPr>
            <p:cNvPr id="31" name="Oval 30"/>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2" name="Oval 31"/>
            <p:cNvSpPr/>
            <p:nvPr/>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3" name="Oval 32"/>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5" name="Pie 34"/>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9" name="Oval 38"/>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3" name="Arc 42"/>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4" name="Pie 43"/>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5" name="Arc 44"/>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3" name="Oval 52"/>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4" name="Oval 53"/>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5" name="Arc 54"/>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6" name="Oval 55"/>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7" name="Oval 56"/>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5" name="Freeform 24"/>
          <p:cNvSpPr/>
          <p:nvPr/>
        </p:nvSpPr>
        <p:spPr>
          <a:xfrm rot="15660000">
            <a:off x="5752786" y="67657"/>
            <a:ext cx="967012" cy="6030348"/>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Freeform 20"/>
          <p:cNvSpPr/>
          <p:nvPr/>
        </p:nvSpPr>
        <p:spPr>
          <a:xfrm rot="15669120">
            <a:off x="4038986" y="-17105"/>
            <a:ext cx="1788669" cy="8821162"/>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132845 w 2209695"/>
              <a:gd name="connsiteY0" fmla="*/ 885693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70836 w 2209695"/>
              <a:gd name="connsiteY0" fmla="*/ 8848823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70836" y="8848823"/>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Freeform 25"/>
          <p:cNvSpPr/>
          <p:nvPr/>
        </p:nvSpPr>
        <p:spPr>
          <a:xfrm rot="15660000">
            <a:off x="6127955" y="621077"/>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Freeform 23"/>
          <p:cNvSpPr/>
          <p:nvPr/>
        </p:nvSpPr>
        <p:spPr>
          <a:xfrm rot="15660000">
            <a:off x="5624128" y="7864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Freeform 27"/>
          <p:cNvSpPr/>
          <p:nvPr/>
        </p:nvSpPr>
        <p:spPr>
          <a:xfrm rot="15660000">
            <a:off x="6395227" y="411412"/>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9" name="Freeform 28"/>
          <p:cNvSpPr/>
          <p:nvPr/>
        </p:nvSpPr>
        <p:spPr>
          <a:xfrm rot="15660000">
            <a:off x="7468982" y="1865445"/>
            <a:ext cx="528237" cy="2948568"/>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8237" h="2951509">
                <a:moveTo>
                  <a:pt x="328" y="2862849"/>
                </a:moveTo>
                <a:cubicBezTo>
                  <a:pt x="219" y="1992386"/>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05702" y="918020"/>
                  <a:pt x="524305" y="295150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ctrTitle"/>
          </p:nvPr>
        </p:nvSpPr>
        <p:spPr>
          <a:xfrm rot="21042312">
            <a:off x="1248863" y="3564661"/>
            <a:ext cx="7324068" cy="1612607"/>
          </a:xfrm>
        </p:spPr>
        <p:txBody>
          <a:bodyPr anchor="b" anchorCtr="0">
            <a:noAutofit/>
          </a:bodyPr>
          <a:lstStyle>
            <a:lvl1pPr algn="l">
              <a:defRPr sz="4600">
                <a:solidFill>
                  <a:schemeClr val="bg1"/>
                </a:solidFill>
              </a:defRPr>
            </a:lvl1pPr>
          </a:lstStyle>
          <a:p>
            <a:r>
              <a:rPr lang="en-US"/>
              <a:t>Click to edit Master title style</a:t>
            </a:r>
            <a:endParaRPr/>
          </a:p>
        </p:txBody>
      </p:sp>
      <p:sp>
        <p:nvSpPr>
          <p:cNvPr id="30" name="Picture Placeholder 2"/>
          <p:cNvSpPr>
            <a:spLocks noGrp="1"/>
          </p:cNvSpPr>
          <p:nvPr>
            <p:ph type="pic" idx="13"/>
          </p:nvPr>
        </p:nvSpPr>
        <p:spPr>
          <a:xfrm rot="21068552">
            <a:off x="914505" y="836686"/>
            <a:ext cx="3923711" cy="2804658"/>
          </a:xfrm>
          <a:prstGeom prst="roundRect">
            <a:avLst>
              <a:gd name="adj" fmla="val 7476"/>
            </a:avLst>
          </a:prstGeom>
          <a:ln w="63500">
            <a:solidFill>
              <a:schemeClr val="accent2"/>
            </a:solidFill>
          </a:ln>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58" name="Rectangle 57"/>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6" name="Subtitle 2"/>
          <p:cNvSpPr>
            <a:spLocks noGrp="1"/>
          </p:cNvSpPr>
          <p:nvPr>
            <p:ph type="subTitle" idx="1"/>
          </p:nvPr>
        </p:nvSpPr>
        <p:spPr>
          <a:xfrm rot="21060000">
            <a:off x="2550459" y="4990824"/>
            <a:ext cx="6400800" cy="914400"/>
          </a:xfrm>
        </p:spPr>
        <p:txBody>
          <a:bodyPr anchor="ctr" anchorCtr="0">
            <a:normAutofit/>
          </a:bodyPr>
          <a:lstStyle>
            <a:lvl1pPr marL="0" indent="0" algn="l">
              <a:spcAft>
                <a:spcPts val="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SectionHeaderOverlay.png"/>
          <p:cNvPicPr>
            <a:picLocks noChangeAspect="1"/>
          </p:cNvPicPr>
          <p:nvPr/>
        </p:nvPicPr>
        <p:blipFill>
          <a:blip r:embed="rId2"/>
          <a:stretch>
            <a:fillRect/>
          </a:stretch>
        </p:blipFill>
        <p:spPr>
          <a:xfrm>
            <a:off x="0" y="0"/>
            <a:ext cx="9144000" cy="6858000"/>
          </a:xfrm>
          <a:prstGeom prst="rect">
            <a:avLst/>
          </a:prstGeom>
        </p:spPr>
      </p:pic>
      <p:sp>
        <p:nvSpPr>
          <p:cNvPr id="43" name="Freeform 42"/>
          <p:cNvSpPr/>
          <p:nvPr/>
        </p:nvSpPr>
        <p:spPr>
          <a:xfrm rot="4809906">
            <a:off x="3408662" y="1817251"/>
            <a:ext cx="1100209" cy="8104720"/>
          </a:xfrm>
          <a:custGeom>
            <a:avLst/>
            <a:gdLst>
              <a:gd name="connsiteX0" fmla="*/ 533400 w 1066800"/>
              <a:gd name="connsiteY0" fmla="*/ 0 h 8120268"/>
              <a:gd name="connsiteX1" fmla="*/ 533400 w 1066800"/>
              <a:gd name="connsiteY1" fmla="*/ 0 h 8120268"/>
              <a:gd name="connsiteX2" fmla="*/ 910571 w 1066800"/>
              <a:gd name="connsiteY2" fmla="*/ 156230 h 8120268"/>
              <a:gd name="connsiteX3" fmla="*/ 1066800 w 1066800"/>
              <a:gd name="connsiteY3" fmla="*/ 533401 h 8120268"/>
              <a:gd name="connsiteX4" fmla="*/ 1066800 w 1066800"/>
              <a:gd name="connsiteY4" fmla="*/ 8120268 h 8120268"/>
              <a:gd name="connsiteX5" fmla="*/ 1066800 w 1066800"/>
              <a:gd name="connsiteY5" fmla="*/ 8120268 h 8120268"/>
              <a:gd name="connsiteX6" fmla="*/ 1066800 w 1066800"/>
              <a:gd name="connsiteY6" fmla="*/ 8120268 h 8120268"/>
              <a:gd name="connsiteX7" fmla="*/ 0 w 1066800"/>
              <a:gd name="connsiteY7" fmla="*/ 8120268 h 8120268"/>
              <a:gd name="connsiteX8" fmla="*/ 0 w 1066800"/>
              <a:gd name="connsiteY8" fmla="*/ 8120268 h 8120268"/>
              <a:gd name="connsiteX9" fmla="*/ 0 w 1066800"/>
              <a:gd name="connsiteY9" fmla="*/ 8120268 h 8120268"/>
              <a:gd name="connsiteX10" fmla="*/ 0 w 1066800"/>
              <a:gd name="connsiteY10" fmla="*/ 533400 h 8120268"/>
              <a:gd name="connsiteX11" fmla="*/ 156230 w 1066800"/>
              <a:gd name="connsiteY11" fmla="*/ 156229 h 8120268"/>
              <a:gd name="connsiteX12" fmla="*/ 533401 w 1066800"/>
              <a:gd name="connsiteY12" fmla="*/ 0 h 8120268"/>
              <a:gd name="connsiteX13" fmla="*/ 533400 w 1066800"/>
              <a:gd name="connsiteY13" fmla="*/ 0 h 8120268"/>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28952"/>
              <a:gd name="connsiteY0" fmla="*/ 602505 h 8722773"/>
              <a:gd name="connsiteX1" fmla="*/ 533400 w 1128952"/>
              <a:gd name="connsiteY1" fmla="*/ 602505 h 8722773"/>
              <a:gd name="connsiteX2" fmla="*/ 910571 w 1128952"/>
              <a:gd name="connsiteY2" fmla="*/ 758735 h 8722773"/>
              <a:gd name="connsiteX3" fmla="*/ 1066800 w 1128952"/>
              <a:gd name="connsiteY3" fmla="*/ 1135906 h 8722773"/>
              <a:gd name="connsiteX4" fmla="*/ 1109048 w 1128952"/>
              <a:gd name="connsiteY4" fmla="*/ 7478466 h 8722773"/>
              <a:gd name="connsiteX5" fmla="*/ 1066800 w 1128952"/>
              <a:gd name="connsiteY5" fmla="*/ 8722773 h 8722773"/>
              <a:gd name="connsiteX6" fmla="*/ 1066800 w 1128952"/>
              <a:gd name="connsiteY6" fmla="*/ 8722773 h 8722773"/>
              <a:gd name="connsiteX7" fmla="*/ 1066800 w 1128952"/>
              <a:gd name="connsiteY7" fmla="*/ 8722773 h 8722773"/>
              <a:gd name="connsiteX8" fmla="*/ 0 w 1128952"/>
              <a:gd name="connsiteY8" fmla="*/ 8722773 h 8722773"/>
              <a:gd name="connsiteX9" fmla="*/ 0 w 1128952"/>
              <a:gd name="connsiteY9" fmla="*/ 8722773 h 8722773"/>
              <a:gd name="connsiteX10" fmla="*/ 0 w 1128952"/>
              <a:gd name="connsiteY10" fmla="*/ 8722773 h 8722773"/>
              <a:gd name="connsiteX11" fmla="*/ 0 w 1128952"/>
              <a:gd name="connsiteY11" fmla="*/ 1135905 h 8722773"/>
              <a:gd name="connsiteX12" fmla="*/ 156230 w 1128952"/>
              <a:gd name="connsiteY12" fmla="*/ 758734 h 8722773"/>
              <a:gd name="connsiteX13" fmla="*/ 533401 w 1128952"/>
              <a:gd name="connsiteY13" fmla="*/ 602505 h 8722773"/>
              <a:gd name="connsiteX14" fmla="*/ 533400 w 1128952"/>
              <a:gd name="connsiteY14" fmla="*/ 602505 h 8722773"/>
              <a:gd name="connsiteX0" fmla="*/ 533400 w 1109048"/>
              <a:gd name="connsiteY0" fmla="*/ 602505 h 8722773"/>
              <a:gd name="connsiteX1" fmla="*/ 533400 w 1109048"/>
              <a:gd name="connsiteY1" fmla="*/ 602505 h 8722773"/>
              <a:gd name="connsiteX2" fmla="*/ 910571 w 1109048"/>
              <a:gd name="connsiteY2" fmla="*/ 758735 h 8722773"/>
              <a:gd name="connsiteX3" fmla="*/ 1066800 w 1109048"/>
              <a:gd name="connsiteY3" fmla="*/ 1135906 h 8722773"/>
              <a:gd name="connsiteX4" fmla="*/ 1109048 w 1109048"/>
              <a:gd name="connsiteY4" fmla="*/ 7478466 h 8722773"/>
              <a:gd name="connsiteX5" fmla="*/ 1066800 w 1109048"/>
              <a:gd name="connsiteY5" fmla="*/ 8722773 h 8722773"/>
              <a:gd name="connsiteX6" fmla="*/ 1066800 w 1109048"/>
              <a:gd name="connsiteY6" fmla="*/ 8722773 h 8722773"/>
              <a:gd name="connsiteX7" fmla="*/ 1066800 w 1109048"/>
              <a:gd name="connsiteY7" fmla="*/ 8722773 h 8722773"/>
              <a:gd name="connsiteX8" fmla="*/ 0 w 1109048"/>
              <a:gd name="connsiteY8" fmla="*/ 8722773 h 8722773"/>
              <a:gd name="connsiteX9" fmla="*/ 0 w 1109048"/>
              <a:gd name="connsiteY9" fmla="*/ 8722773 h 8722773"/>
              <a:gd name="connsiteX10" fmla="*/ 0 w 1109048"/>
              <a:gd name="connsiteY10" fmla="*/ 8722773 h 8722773"/>
              <a:gd name="connsiteX11" fmla="*/ 0 w 1109048"/>
              <a:gd name="connsiteY11" fmla="*/ 1135905 h 8722773"/>
              <a:gd name="connsiteX12" fmla="*/ 156230 w 1109048"/>
              <a:gd name="connsiteY12" fmla="*/ 758734 h 8722773"/>
              <a:gd name="connsiteX13" fmla="*/ 533401 w 1109048"/>
              <a:gd name="connsiteY13" fmla="*/ 602505 h 8722773"/>
              <a:gd name="connsiteX14" fmla="*/ 533400 w 1109048"/>
              <a:gd name="connsiteY14" fmla="*/ 602505 h 8722773"/>
              <a:gd name="connsiteX0" fmla="*/ 533400 w 1109048"/>
              <a:gd name="connsiteY0" fmla="*/ 602799 h 8723067"/>
              <a:gd name="connsiteX1" fmla="*/ 533400 w 1109048"/>
              <a:gd name="connsiteY1" fmla="*/ 602799 h 8723067"/>
              <a:gd name="connsiteX2" fmla="*/ 910571 w 1109048"/>
              <a:gd name="connsiteY2" fmla="*/ 759029 h 8723067"/>
              <a:gd name="connsiteX3" fmla="*/ 1066800 w 1109048"/>
              <a:gd name="connsiteY3" fmla="*/ 1136200 h 8723067"/>
              <a:gd name="connsiteX4" fmla="*/ 1109048 w 1109048"/>
              <a:gd name="connsiteY4" fmla="*/ 7478760 h 8723067"/>
              <a:gd name="connsiteX5" fmla="*/ 1066800 w 1109048"/>
              <a:gd name="connsiteY5" fmla="*/ 8723067 h 8723067"/>
              <a:gd name="connsiteX6" fmla="*/ 1066800 w 1109048"/>
              <a:gd name="connsiteY6" fmla="*/ 8723067 h 8723067"/>
              <a:gd name="connsiteX7" fmla="*/ 1066800 w 1109048"/>
              <a:gd name="connsiteY7" fmla="*/ 8723067 h 8723067"/>
              <a:gd name="connsiteX8" fmla="*/ 0 w 1109048"/>
              <a:gd name="connsiteY8" fmla="*/ 8723067 h 8723067"/>
              <a:gd name="connsiteX9" fmla="*/ 0 w 1109048"/>
              <a:gd name="connsiteY9" fmla="*/ 8723067 h 8723067"/>
              <a:gd name="connsiteX10" fmla="*/ 0 w 1109048"/>
              <a:gd name="connsiteY10" fmla="*/ 8723067 h 8723067"/>
              <a:gd name="connsiteX11" fmla="*/ 0 w 1109048"/>
              <a:gd name="connsiteY11" fmla="*/ 1136199 h 8723067"/>
              <a:gd name="connsiteX12" fmla="*/ 156230 w 1109048"/>
              <a:gd name="connsiteY12" fmla="*/ 759028 h 8723067"/>
              <a:gd name="connsiteX13" fmla="*/ 533401 w 1109048"/>
              <a:gd name="connsiteY13" fmla="*/ 602799 h 8723067"/>
              <a:gd name="connsiteX14" fmla="*/ 533400 w 1109048"/>
              <a:gd name="connsiteY14" fmla="*/ 602799 h 8723067"/>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66800 w 1109048"/>
              <a:gd name="connsiteY7" fmla="*/ 8120268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84010 w 1109048"/>
              <a:gd name="connsiteY7" fmla="*/ 8053661 h 8120268"/>
              <a:gd name="connsiteX8" fmla="*/ 852372 w 1109048"/>
              <a:gd name="connsiteY8" fmla="*/ 8083096 h 8120268"/>
              <a:gd name="connsiteX9" fmla="*/ 0 w 1109048"/>
              <a:gd name="connsiteY9" fmla="*/ 8120268 h 8120268"/>
              <a:gd name="connsiteX10" fmla="*/ 0 w 1109048"/>
              <a:gd name="connsiteY10" fmla="*/ 8120268 h 8120268"/>
              <a:gd name="connsiteX11" fmla="*/ 0 w 1109048"/>
              <a:gd name="connsiteY11" fmla="*/ 8120268 h 8120268"/>
              <a:gd name="connsiteX12" fmla="*/ 0 w 1109048"/>
              <a:gd name="connsiteY12" fmla="*/ 533400 h 8120268"/>
              <a:gd name="connsiteX13" fmla="*/ 156230 w 1109048"/>
              <a:gd name="connsiteY13" fmla="*/ 156229 h 8120268"/>
              <a:gd name="connsiteX14" fmla="*/ 533401 w 1109048"/>
              <a:gd name="connsiteY14" fmla="*/ 0 h 8120268"/>
              <a:gd name="connsiteX15" fmla="*/ 533400 w 1109048"/>
              <a:gd name="connsiteY15"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852372 w 1109048"/>
              <a:gd name="connsiteY6" fmla="*/ 8083096 h 8120268"/>
              <a:gd name="connsiteX7" fmla="*/ 0 w 1109048"/>
              <a:gd name="connsiteY7" fmla="*/ 8120268 h 8120268"/>
              <a:gd name="connsiteX8" fmla="*/ 0 w 1109048"/>
              <a:gd name="connsiteY8" fmla="*/ 8120268 h 8120268"/>
              <a:gd name="connsiteX9" fmla="*/ 0 w 1109048"/>
              <a:gd name="connsiteY9" fmla="*/ 8120268 h 8120268"/>
              <a:gd name="connsiteX10" fmla="*/ 0 w 1109048"/>
              <a:gd name="connsiteY10" fmla="*/ 533400 h 8120268"/>
              <a:gd name="connsiteX11" fmla="*/ 156230 w 1109048"/>
              <a:gd name="connsiteY11" fmla="*/ 156229 h 8120268"/>
              <a:gd name="connsiteX12" fmla="*/ 533401 w 1109048"/>
              <a:gd name="connsiteY12" fmla="*/ 0 h 8120268"/>
              <a:gd name="connsiteX13" fmla="*/ 533400 w 1109048"/>
              <a:gd name="connsiteY13"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0 w 1109048"/>
              <a:gd name="connsiteY8" fmla="*/ 8120268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17782 w 1109048"/>
              <a:gd name="connsiteY8" fmla="*/ 7974865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17782 w 1109048"/>
              <a:gd name="connsiteY7" fmla="*/ 7974865 h 8120268"/>
              <a:gd name="connsiteX8" fmla="*/ 0 w 1109048"/>
              <a:gd name="connsiteY8" fmla="*/ 533400 h 8120268"/>
              <a:gd name="connsiteX9" fmla="*/ 156230 w 1109048"/>
              <a:gd name="connsiteY9" fmla="*/ 156229 h 8120268"/>
              <a:gd name="connsiteX10" fmla="*/ 533401 w 1109048"/>
              <a:gd name="connsiteY10" fmla="*/ 0 h 8120268"/>
              <a:gd name="connsiteX11" fmla="*/ 533400 w 1109048"/>
              <a:gd name="connsiteY11" fmla="*/ 0 h 8120268"/>
              <a:gd name="connsiteX0" fmla="*/ 533400 w 1109048"/>
              <a:gd name="connsiteY0" fmla="*/ 0 h 8083096"/>
              <a:gd name="connsiteX1" fmla="*/ 533400 w 1109048"/>
              <a:gd name="connsiteY1" fmla="*/ 0 h 8083096"/>
              <a:gd name="connsiteX2" fmla="*/ 910571 w 1109048"/>
              <a:gd name="connsiteY2" fmla="*/ 156230 h 8083096"/>
              <a:gd name="connsiteX3" fmla="*/ 1066800 w 1109048"/>
              <a:gd name="connsiteY3" fmla="*/ 533401 h 8083096"/>
              <a:gd name="connsiteX4" fmla="*/ 1109048 w 1109048"/>
              <a:gd name="connsiteY4" fmla="*/ 6875961 h 8083096"/>
              <a:gd name="connsiteX5" fmla="*/ 852372 w 1109048"/>
              <a:gd name="connsiteY5" fmla="*/ 8083096 h 8083096"/>
              <a:gd name="connsiteX6" fmla="*/ 17782 w 1109048"/>
              <a:gd name="connsiteY6" fmla="*/ 7974865 h 8083096"/>
              <a:gd name="connsiteX7" fmla="*/ 0 w 1109048"/>
              <a:gd name="connsiteY7" fmla="*/ 533400 h 8083096"/>
              <a:gd name="connsiteX8" fmla="*/ 156230 w 1109048"/>
              <a:gd name="connsiteY8" fmla="*/ 156229 h 8083096"/>
              <a:gd name="connsiteX9" fmla="*/ 533401 w 1109048"/>
              <a:gd name="connsiteY9" fmla="*/ 0 h 8083096"/>
              <a:gd name="connsiteX10" fmla="*/ 533400 w 1109048"/>
              <a:gd name="connsiteY10" fmla="*/ 0 h 8083096"/>
              <a:gd name="connsiteX0" fmla="*/ 533400 w 1100209"/>
              <a:gd name="connsiteY0" fmla="*/ 0 h 8083096"/>
              <a:gd name="connsiteX1" fmla="*/ 533400 w 1100209"/>
              <a:gd name="connsiteY1" fmla="*/ 0 h 8083096"/>
              <a:gd name="connsiteX2" fmla="*/ 910571 w 1100209"/>
              <a:gd name="connsiteY2" fmla="*/ 156230 h 8083096"/>
              <a:gd name="connsiteX3" fmla="*/ 1066800 w 1100209"/>
              <a:gd name="connsiteY3" fmla="*/ 533401 h 8083096"/>
              <a:gd name="connsiteX4" fmla="*/ 1100209 w 1100209"/>
              <a:gd name="connsiteY4" fmla="*/ 6755640 h 8083096"/>
              <a:gd name="connsiteX5" fmla="*/ 852372 w 1100209"/>
              <a:gd name="connsiteY5" fmla="*/ 8083096 h 8083096"/>
              <a:gd name="connsiteX6" fmla="*/ 17782 w 1100209"/>
              <a:gd name="connsiteY6" fmla="*/ 7974865 h 8083096"/>
              <a:gd name="connsiteX7" fmla="*/ 0 w 1100209"/>
              <a:gd name="connsiteY7" fmla="*/ 533400 h 8083096"/>
              <a:gd name="connsiteX8" fmla="*/ 156230 w 1100209"/>
              <a:gd name="connsiteY8" fmla="*/ 156229 h 8083096"/>
              <a:gd name="connsiteX9" fmla="*/ 533401 w 1100209"/>
              <a:gd name="connsiteY9" fmla="*/ 0 h 8083096"/>
              <a:gd name="connsiteX10" fmla="*/ 533400 w 1100209"/>
              <a:gd name="connsiteY10" fmla="*/ 0 h 8083096"/>
              <a:gd name="connsiteX0" fmla="*/ 533400 w 1100209"/>
              <a:gd name="connsiteY0" fmla="*/ 0 h 8104720"/>
              <a:gd name="connsiteX1" fmla="*/ 533400 w 1100209"/>
              <a:gd name="connsiteY1" fmla="*/ 0 h 8104720"/>
              <a:gd name="connsiteX2" fmla="*/ 910571 w 1100209"/>
              <a:gd name="connsiteY2" fmla="*/ 156230 h 8104720"/>
              <a:gd name="connsiteX3" fmla="*/ 1066800 w 1100209"/>
              <a:gd name="connsiteY3" fmla="*/ 533401 h 8104720"/>
              <a:gd name="connsiteX4" fmla="*/ 1100209 w 1100209"/>
              <a:gd name="connsiteY4" fmla="*/ 6755640 h 8104720"/>
              <a:gd name="connsiteX5" fmla="*/ 848624 w 1100209"/>
              <a:gd name="connsiteY5" fmla="*/ 8104720 h 8104720"/>
              <a:gd name="connsiteX6" fmla="*/ 17782 w 1100209"/>
              <a:gd name="connsiteY6" fmla="*/ 7974865 h 8104720"/>
              <a:gd name="connsiteX7" fmla="*/ 0 w 1100209"/>
              <a:gd name="connsiteY7" fmla="*/ 533400 h 8104720"/>
              <a:gd name="connsiteX8" fmla="*/ 156230 w 1100209"/>
              <a:gd name="connsiteY8" fmla="*/ 156229 h 8104720"/>
              <a:gd name="connsiteX9" fmla="*/ 533401 w 1100209"/>
              <a:gd name="connsiteY9" fmla="*/ 0 h 8104720"/>
              <a:gd name="connsiteX10" fmla="*/ 533400 w 1100209"/>
              <a:gd name="connsiteY10" fmla="*/ 0 h 810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00209" h="8104720">
                <a:moveTo>
                  <a:pt x="533400" y="0"/>
                </a:moveTo>
                <a:lnTo>
                  <a:pt x="533400" y="0"/>
                </a:lnTo>
                <a:cubicBezTo>
                  <a:pt x="674867" y="0"/>
                  <a:pt x="810539" y="56198"/>
                  <a:pt x="910571" y="156230"/>
                </a:cubicBezTo>
                <a:cubicBezTo>
                  <a:pt x="1010603" y="256262"/>
                  <a:pt x="1055019" y="390601"/>
                  <a:pt x="1066800" y="533401"/>
                </a:cubicBezTo>
                <a:cubicBezTo>
                  <a:pt x="1066437" y="2679490"/>
                  <a:pt x="1093715" y="6711917"/>
                  <a:pt x="1100209" y="6755640"/>
                </a:cubicBezTo>
                <a:lnTo>
                  <a:pt x="848624" y="8104720"/>
                </a:lnTo>
                <a:lnTo>
                  <a:pt x="17782" y="7974865"/>
                </a:lnTo>
                <a:cubicBezTo>
                  <a:pt x="11855" y="5494377"/>
                  <a:pt x="5927" y="3013888"/>
                  <a:pt x="0" y="533400"/>
                </a:cubicBezTo>
                <a:cubicBezTo>
                  <a:pt x="0" y="391933"/>
                  <a:pt x="56198" y="256261"/>
                  <a:pt x="156230" y="156229"/>
                </a:cubicBezTo>
                <a:cubicBezTo>
                  <a:pt x="256262" y="56197"/>
                  <a:pt x="391935" y="0"/>
                  <a:pt x="533401" y="0"/>
                </a:cubicBezTo>
                <a:lnTo>
                  <a:pt x="533400" y="0"/>
                </a:lnTo>
                <a:close/>
              </a:path>
            </a:pathLst>
          </a:custGeom>
          <a:solidFill>
            <a:schemeClr val="accent1">
              <a:alpha val="30000"/>
            </a:schemeClr>
          </a:solidFill>
          <a:ln>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7" name="Freeform 36"/>
          <p:cNvSpPr/>
          <p:nvPr/>
        </p:nvSpPr>
        <p:spPr>
          <a:xfrm rot="15600000" flipH="1" flipV="1">
            <a:off x="3393402" y="-445315"/>
            <a:ext cx="2008191"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93577" y="8811781"/>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 name="Text Placeholder 2"/>
          <p:cNvSpPr>
            <a:spLocks noGrp="1"/>
          </p:cNvSpPr>
          <p:nvPr>
            <p:ph type="body" idx="1"/>
          </p:nvPr>
        </p:nvSpPr>
        <p:spPr>
          <a:xfrm rot="21000000">
            <a:off x="887172" y="5303003"/>
            <a:ext cx="6904501" cy="977900"/>
          </a:xfrm>
        </p:spPr>
        <p:txBody>
          <a:bodyPr vert="horz" lIns="91440" tIns="45720" rIns="91440" bIns="45720" rtlCol="0" anchor="ctr" anchorCtr="0">
            <a:normAutofit/>
          </a:bodyPr>
          <a:lstStyle>
            <a:lvl1pPr marL="0" indent="0" algn="r" defTabSz="914400" rtl="0" eaLnBrk="1" latinLnBrk="0" hangingPunct="1">
              <a:spcAft>
                <a:spcPts val="0"/>
              </a:spcAft>
              <a:buFontTx/>
              <a:buNone/>
              <a:defRPr sz="2400" kern="1200">
                <a:solidFill>
                  <a:schemeClr val="bg1"/>
                </a:solidFill>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grpSp>
        <p:nvGrpSpPr>
          <p:cNvPr id="33" name="Group 32"/>
          <p:cNvGrpSpPr/>
          <p:nvPr/>
        </p:nvGrpSpPr>
        <p:grpSpPr>
          <a:xfrm>
            <a:off x="2786799" y="-981635"/>
            <a:ext cx="4391155" cy="2734235"/>
            <a:chOff x="2786799" y="-981635"/>
            <a:chExt cx="4391155" cy="2734235"/>
          </a:xfrm>
        </p:grpSpPr>
        <p:sp>
          <p:nvSpPr>
            <p:cNvPr id="17" name="Oval 16"/>
            <p:cNvSpPr/>
            <p:nvPr/>
          </p:nvSpPr>
          <p:spPr>
            <a:xfrm>
              <a:off x="4495800" y="1143000"/>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nvGrpSpPr>
            <p:cNvPr id="31" name="Group 30"/>
            <p:cNvGrpSpPr/>
            <p:nvPr/>
          </p:nvGrpSpPr>
          <p:grpSpPr>
            <a:xfrm flipH="1">
              <a:off x="2913529" y="-726141"/>
              <a:ext cx="1671367" cy="1685976"/>
              <a:chOff x="7015433" y="-737502"/>
              <a:chExt cx="1671367" cy="1685976"/>
            </a:xfrm>
          </p:grpSpPr>
          <p:sp>
            <p:nvSpPr>
              <p:cNvPr id="24" name="Arc 23"/>
              <p:cNvSpPr/>
              <p:nvPr/>
            </p:nvSpPr>
            <p:spPr>
              <a:xfrm rot="6387309">
                <a:off x="7124585" y="-846654"/>
                <a:ext cx="1453063" cy="1671367"/>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5" name="Oval 24"/>
              <p:cNvSpPr/>
              <p:nvPr/>
            </p:nvSpPr>
            <p:spPr>
              <a:xfrm>
                <a:off x="7624910" y="3048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Oval 25"/>
              <p:cNvSpPr/>
              <p:nvPr/>
            </p:nvSpPr>
            <p:spPr>
              <a:xfrm>
                <a:off x="7062935" y="145351"/>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grpSp>
          <p:nvGrpSpPr>
            <p:cNvPr id="30" name="Group 29"/>
            <p:cNvGrpSpPr/>
            <p:nvPr/>
          </p:nvGrpSpPr>
          <p:grpSpPr>
            <a:xfrm>
              <a:off x="3352800" y="-981635"/>
              <a:ext cx="3825154" cy="2064221"/>
              <a:chOff x="3441115" y="-977153"/>
              <a:chExt cx="4194039" cy="2064221"/>
            </a:xfrm>
          </p:grpSpPr>
          <p:sp>
            <p:nvSpPr>
              <p:cNvPr id="20" name="Pie 19"/>
              <p:cNvSpPr/>
              <p:nvPr/>
            </p:nvSpPr>
            <p:spPr>
              <a:xfrm>
                <a:off x="3481535" y="-772181"/>
                <a:ext cx="3505316" cy="1521076"/>
              </a:xfrm>
              <a:prstGeom prst="pie">
                <a:avLst>
                  <a:gd name="adj1" fmla="val 22874"/>
                  <a:gd name="adj2" fmla="val 1078625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Oval 20"/>
              <p:cNvSpPr/>
              <p:nvPr/>
            </p:nvSpPr>
            <p:spPr>
              <a:xfrm>
                <a:off x="4607455" y="134134"/>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2" name="Arc 21"/>
              <p:cNvSpPr/>
              <p:nvPr/>
            </p:nvSpPr>
            <p:spPr>
              <a:xfrm rot="12469977">
                <a:off x="3441115" y="-185498"/>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7" name="Arc 26"/>
              <p:cNvSpPr/>
              <p:nvPr/>
            </p:nvSpPr>
            <p:spPr>
              <a:xfrm rot="6387309">
                <a:off x="5658551" y="-1047889"/>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8" name="Oval 27"/>
            <p:cNvSpPr/>
            <p:nvPr/>
          </p:nvSpPr>
          <p:spPr>
            <a:xfrm>
              <a:off x="3063128" y="89647"/>
              <a:ext cx="267260" cy="26726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2" name="Chord 31"/>
            <p:cNvSpPr/>
            <p:nvPr/>
          </p:nvSpPr>
          <p:spPr>
            <a:xfrm rot="17618442">
              <a:off x="2809659" y="-85690"/>
              <a:ext cx="182880" cy="228600"/>
            </a:xfrm>
            <a:prstGeom prst="chor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54" name="Round Same Side Corner Rectangle 53"/>
          <p:cNvSpPr/>
          <p:nvPr/>
        </p:nvSpPr>
        <p:spPr>
          <a:xfrm rot="4733987">
            <a:off x="1458981" y="2141099"/>
            <a:ext cx="809714" cy="2607556"/>
          </a:xfrm>
          <a:prstGeom prst="round2SameRect">
            <a:avLst>
              <a:gd name="adj1" fmla="val 50000"/>
              <a:gd name="adj2" fmla="val 0"/>
            </a:avLst>
          </a:prstGeom>
          <a:solidFill>
            <a:schemeClr val="accent1">
              <a:alpha val="65000"/>
            </a:schemeClr>
          </a:solidFill>
          <a:ln w="25400">
            <a:solidFill>
              <a:schemeClr val="accent2">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2" name="Freeform 51"/>
          <p:cNvSpPr/>
          <p:nvPr/>
        </p:nvSpPr>
        <p:spPr>
          <a:xfrm rot="4733987">
            <a:off x="814850" y="2202342"/>
            <a:ext cx="699135" cy="2512599"/>
          </a:xfrm>
          <a:custGeom>
            <a:avLst/>
            <a:gdLst>
              <a:gd name="connsiteX0" fmla="*/ 370199 w 740398"/>
              <a:gd name="connsiteY0" fmla="*/ 0 h 2607556"/>
              <a:gd name="connsiteX1" fmla="*/ 370199 w 740398"/>
              <a:gd name="connsiteY1" fmla="*/ 0 h 2607556"/>
              <a:gd name="connsiteX2" fmla="*/ 631969 w 740398"/>
              <a:gd name="connsiteY2" fmla="*/ 108429 h 2607556"/>
              <a:gd name="connsiteX3" fmla="*/ 740397 w 740398"/>
              <a:gd name="connsiteY3" fmla="*/ 370199 h 2607556"/>
              <a:gd name="connsiteX4" fmla="*/ 740398 w 740398"/>
              <a:gd name="connsiteY4" fmla="*/ 2607556 h 2607556"/>
              <a:gd name="connsiteX5" fmla="*/ 740398 w 740398"/>
              <a:gd name="connsiteY5" fmla="*/ 2607556 h 2607556"/>
              <a:gd name="connsiteX6" fmla="*/ 740398 w 740398"/>
              <a:gd name="connsiteY6" fmla="*/ 2607556 h 2607556"/>
              <a:gd name="connsiteX7" fmla="*/ 0 w 740398"/>
              <a:gd name="connsiteY7" fmla="*/ 2607556 h 2607556"/>
              <a:gd name="connsiteX8" fmla="*/ 0 w 740398"/>
              <a:gd name="connsiteY8" fmla="*/ 2607556 h 2607556"/>
              <a:gd name="connsiteX9" fmla="*/ 0 w 740398"/>
              <a:gd name="connsiteY9" fmla="*/ 2607556 h 2607556"/>
              <a:gd name="connsiteX10" fmla="*/ 0 w 740398"/>
              <a:gd name="connsiteY10" fmla="*/ 370199 h 2607556"/>
              <a:gd name="connsiteX11" fmla="*/ 108429 w 740398"/>
              <a:gd name="connsiteY11" fmla="*/ 108429 h 2607556"/>
              <a:gd name="connsiteX12" fmla="*/ 370199 w 740398"/>
              <a:gd name="connsiteY12" fmla="*/ 1 h 2607556"/>
              <a:gd name="connsiteX13" fmla="*/ 370199 w 740398"/>
              <a:gd name="connsiteY13" fmla="*/ 0 h 2607556"/>
              <a:gd name="connsiteX0" fmla="*/ 0 w 831838"/>
              <a:gd name="connsiteY0" fmla="*/ 2607556 h 2698996"/>
              <a:gd name="connsiteX1" fmla="*/ 0 w 831838"/>
              <a:gd name="connsiteY1" fmla="*/ 2607556 h 2698996"/>
              <a:gd name="connsiteX2" fmla="*/ 0 w 831838"/>
              <a:gd name="connsiteY2" fmla="*/ 2607556 h 2698996"/>
              <a:gd name="connsiteX3" fmla="*/ 0 w 831838"/>
              <a:gd name="connsiteY3" fmla="*/ 370199 h 2698996"/>
              <a:gd name="connsiteX4" fmla="*/ 108429 w 831838"/>
              <a:gd name="connsiteY4" fmla="*/ 108429 h 2698996"/>
              <a:gd name="connsiteX5" fmla="*/ 370199 w 831838"/>
              <a:gd name="connsiteY5" fmla="*/ 1 h 2698996"/>
              <a:gd name="connsiteX6" fmla="*/ 370199 w 831838"/>
              <a:gd name="connsiteY6" fmla="*/ 0 h 2698996"/>
              <a:gd name="connsiteX7" fmla="*/ 370199 w 831838"/>
              <a:gd name="connsiteY7" fmla="*/ 0 h 2698996"/>
              <a:gd name="connsiteX8" fmla="*/ 631969 w 831838"/>
              <a:gd name="connsiteY8" fmla="*/ 108429 h 2698996"/>
              <a:gd name="connsiteX9" fmla="*/ 740397 w 831838"/>
              <a:gd name="connsiteY9" fmla="*/ 370199 h 2698996"/>
              <a:gd name="connsiteX10" fmla="*/ 740398 w 831838"/>
              <a:gd name="connsiteY10" fmla="*/ 2607556 h 2698996"/>
              <a:gd name="connsiteX11" fmla="*/ 740398 w 831838"/>
              <a:gd name="connsiteY11" fmla="*/ 2607556 h 2698996"/>
              <a:gd name="connsiteX12" fmla="*/ 831838 w 831838"/>
              <a:gd name="connsiteY12" fmla="*/ 2698996 h 2698996"/>
              <a:gd name="connsiteX0" fmla="*/ 19377 w 851215"/>
              <a:gd name="connsiteY0" fmla="*/ 2607556 h 2698996"/>
              <a:gd name="connsiteX1" fmla="*/ 19377 w 851215"/>
              <a:gd name="connsiteY1" fmla="*/ 2607556 h 2698996"/>
              <a:gd name="connsiteX2" fmla="*/ 0 w 851215"/>
              <a:gd name="connsiteY2" fmla="*/ 2357093 h 2698996"/>
              <a:gd name="connsiteX3" fmla="*/ 19377 w 851215"/>
              <a:gd name="connsiteY3" fmla="*/ 370199 h 2698996"/>
              <a:gd name="connsiteX4" fmla="*/ 127806 w 851215"/>
              <a:gd name="connsiteY4" fmla="*/ 108429 h 2698996"/>
              <a:gd name="connsiteX5" fmla="*/ 389576 w 851215"/>
              <a:gd name="connsiteY5" fmla="*/ 1 h 2698996"/>
              <a:gd name="connsiteX6" fmla="*/ 389576 w 851215"/>
              <a:gd name="connsiteY6" fmla="*/ 0 h 2698996"/>
              <a:gd name="connsiteX7" fmla="*/ 389576 w 851215"/>
              <a:gd name="connsiteY7" fmla="*/ 0 h 2698996"/>
              <a:gd name="connsiteX8" fmla="*/ 651346 w 851215"/>
              <a:gd name="connsiteY8" fmla="*/ 108429 h 2698996"/>
              <a:gd name="connsiteX9" fmla="*/ 759774 w 851215"/>
              <a:gd name="connsiteY9" fmla="*/ 370199 h 2698996"/>
              <a:gd name="connsiteX10" fmla="*/ 759775 w 851215"/>
              <a:gd name="connsiteY10" fmla="*/ 2607556 h 2698996"/>
              <a:gd name="connsiteX11" fmla="*/ 759775 w 851215"/>
              <a:gd name="connsiteY11" fmla="*/ 2607556 h 2698996"/>
              <a:gd name="connsiteX12" fmla="*/ 851215 w 851215"/>
              <a:gd name="connsiteY12" fmla="*/ 2698996 h 2698996"/>
              <a:gd name="connsiteX0" fmla="*/ 19377 w 851215"/>
              <a:gd name="connsiteY0" fmla="*/ 2607556 h 2698996"/>
              <a:gd name="connsiteX1" fmla="*/ 0 w 851215"/>
              <a:gd name="connsiteY1" fmla="*/ 2357093 h 2698996"/>
              <a:gd name="connsiteX2" fmla="*/ 19377 w 851215"/>
              <a:gd name="connsiteY2" fmla="*/ 370199 h 2698996"/>
              <a:gd name="connsiteX3" fmla="*/ 127806 w 851215"/>
              <a:gd name="connsiteY3" fmla="*/ 108429 h 2698996"/>
              <a:gd name="connsiteX4" fmla="*/ 389576 w 851215"/>
              <a:gd name="connsiteY4" fmla="*/ 1 h 2698996"/>
              <a:gd name="connsiteX5" fmla="*/ 389576 w 851215"/>
              <a:gd name="connsiteY5" fmla="*/ 0 h 2698996"/>
              <a:gd name="connsiteX6" fmla="*/ 389576 w 851215"/>
              <a:gd name="connsiteY6" fmla="*/ 0 h 2698996"/>
              <a:gd name="connsiteX7" fmla="*/ 651346 w 851215"/>
              <a:gd name="connsiteY7" fmla="*/ 108429 h 2698996"/>
              <a:gd name="connsiteX8" fmla="*/ 759774 w 851215"/>
              <a:gd name="connsiteY8" fmla="*/ 370199 h 2698996"/>
              <a:gd name="connsiteX9" fmla="*/ 759775 w 851215"/>
              <a:gd name="connsiteY9" fmla="*/ 2607556 h 2698996"/>
              <a:gd name="connsiteX10" fmla="*/ 759775 w 851215"/>
              <a:gd name="connsiteY10" fmla="*/ 2607556 h 2698996"/>
              <a:gd name="connsiteX11" fmla="*/ 851215 w 851215"/>
              <a:gd name="connsiteY11" fmla="*/ 2698996 h 2698996"/>
              <a:gd name="connsiteX0" fmla="*/ 0 w 851215"/>
              <a:gd name="connsiteY0" fmla="*/ 2357093 h 2698996"/>
              <a:gd name="connsiteX1" fmla="*/ 19377 w 851215"/>
              <a:gd name="connsiteY1" fmla="*/ 370199 h 2698996"/>
              <a:gd name="connsiteX2" fmla="*/ 127806 w 851215"/>
              <a:gd name="connsiteY2" fmla="*/ 108429 h 2698996"/>
              <a:gd name="connsiteX3" fmla="*/ 389576 w 851215"/>
              <a:gd name="connsiteY3" fmla="*/ 1 h 2698996"/>
              <a:gd name="connsiteX4" fmla="*/ 389576 w 851215"/>
              <a:gd name="connsiteY4" fmla="*/ 0 h 2698996"/>
              <a:gd name="connsiteX5" fmla="*/ 389576 w 851215"/>
              <a:gd name="connsiteY5" fmla="*/ 0 h 2698996"/>
              <a:gd name="connsiteX6" fmla="*/ 651346 w 851215"/>
              <a:gd name="connsiteY6" fmla="*/ 108429 h 2698996"/>
              <a:gd name="connsiteX7" fmla="*/ 759774 w 851215"/>
              <a:gd name="connsiteY7" fmla="*/ 370199 h 2698996"/>
              <a:gd name="connsiteX8" fmla="*/ 759775 w 851215"/>
              <a:gd name="connsiteY8" fmla="*/ 2607556 h 2698996"/>
              <a:gd name="connsiteX9" fmla="*/ 759775 w 851215"/>
              <a:gd name="connsiteY9" fmla="*/ 2607556 h 2698996"/>
              <a:gd name="connsiteX10" fmla="*/ 851215 w 851215"/>
              <a:gd name="connsiteY10" fmla="*/ 2698996 h 2698996"/>
              <a:gd name="connsiteX0" fmla="*/ 0 w 759775"/>
              <a:gd name="connsiteY0" fmla="*/ 2357093 h 2607556"/>
              <a:gd name="connsiteX1" fmla="*/ 19377 w 759775"/>
              <a:gd name="connsiteY1" fmla="*/ 370199 h 2607556"/>
              <a:gd name="connsiteX2" fmla="*/ 127806 w 759775"/>
              <a:gd name="connsiteY2" fmla="*/ 108429 h 2607556"/>
              <a:gd name="connsiteX3" fmla="*/ 389576 w 759775"/>
              <a:gd name="connsiteY3" fmla="*/ 1 h 2607556"/>
              <a:gd name="connsiteX4" fmla="*/ 389576 w 759775"/>
              <a:gd name="connsiteY4" fmla="*/ 0 h 2607556"/>
              <a:gd name="connsiteX5" fmla="*/ 389576 w 759775"/>
              <a:gd name="connsiteY5" fmla="*/ 0 h 2607556"/>
              <a:gd name="connsiteX6" fmla="*/ 651346 w 759775"/>
              <a:gd name="connsiteY6" fmla="*/ 108429 h 2607556"/>
              <a:gd name="connsiteX7" fmla="*/ 759774 w 759775"/>
              <a:gd name="connsiteY7" fmla="*/ 370199 h 2607556"/>
              <a:gd name="connsiteX8" fmla="*/ 759775 w 759775"/>
              <a:gd name="connsiteY8" fmla="*/ 2607556 h 2607556"/>
              <a:gd name="connsiteX9" fmla="*/ 759775 w 759775"/>
              <a:gd name="connsiteY9" fmla="*/ 2607556 h 2607556"/>
              <a:gd name="connsiteX0" fmla="*/ 0 w 764702"/>
              <a:gd name="connsiteY0" fmla="*/ 2357093 h 2607556"/>
              <a:gd name="connsiteX1" fmla="*/ 19377 w 764702"/>
              <a:gd name="connsiteY1" fmla="*/ 370199 h 2607556"/>
              <a:gd name="connsiteX2" fmla="*/ 127806 w 764702"/>
              <a:gd name="connsiteY2" fmla="*/ 108429 h 2607556"/>
              <a:gd name="connsiteX3" fmla="*/ 389576 w 764702"/>
              <a:gd name="connsiteY3" fmla="*/ 1 h 2607556"/>
              <a:gd name="connsiteX4" fmla="*/ 389576 w 764702"/>
              <a:gd name="connsiteY4" fmla="*/ 0 h 2607556"/>
              <a:gd name="connsiteX5" fmla="*/ 389576 w 764702"/>
              <a:gd name="connsiteY5" fmla="*/ 0 h 2607556"/>
              <a:gd name="connsiteX6" fmla="*/ 651346 w 764702"/>
              <a:gd name="connsiteY6" fmla="*/ 108429 h 2607556"/>
              <a:gd name="connsiteX7" fmla="*/ 759774 w 764702"/>
              <a:gd name="connsiteY7" fmla="*/ 370199 h 2607556"/>
              <a:gd name="connsiteX8" fmla="*/ 759775 w 764702"/>
              <a:gd name="connsiteY8" fmla="*/ 2607556 h 2607556"/>
              <a:gd name="connsiteX9" fmla="*/ 764702 w 764702"/>
              <a:gd name="connsiteY9" fmla="*/ 2512599 h 2607556"/>
              <a:gd name="connsiteX0" fmla="*/ 0 w 778667"/>
              <a:gd name="connsiteY0" fmla="*/ 2357093 h 2512599"/>
              <a:gd name="connsiteX1" fmla="*/ 19377 w 778667"/>
              <a:gd name="connsiteY1" fmla="*/ 370199 h 2512599"/>
              <a:gd name="connsiteX2" fmla="*/ 127806 w 778667"/>
              <a:gd name="connsiteY2" fmla="*/ 108429 h 2512599"/>
              <a:gd name="connsiteX3" fmla="*/ 389576 w 778667"/>
              <a:gd name="connsiteY3" fmla="*/ 1 h 2512599"/>
              <a:gd name="connsiteX4" fmla="*/ 389576 w 778667"/>
              <a:gd name="connsiteY4" fmla="*/ 0 h 2512599"/>
              <a:gd name="connsiteX5" fmla="*/ 389576 w 778667"/>
              <a:gd name="connsiteY5" fmla="*/ 0 h 2512599"/>
              <a:gd name="connsiteX6" fmla="*/ 651346 w 778667"/>
              <a:gd name="connsiteY6" fmla="*/ 108429 h 2512599"/>
              <a:gd name="connsiteX7" fmla="*/ 759774 w 778667"/>
              <a:gd name="connsiteY7" fmla="*/ 370199 h 2512599"/>
              <a:gd name="connsiteX8" fmla="*/ 764702 w 778667"/>
              <a:gd name="connsiteY8" fmla="*/ 2512599 h 2512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8667" h="2512599">
                <a:moveTo>
                  <a:pt x="0" y="2357093"/>
                </a:moveTo>
                <a:lnTo>
                  <a:pt x="19377" y="370199"/>
                </a:lnTo>
                <a:cubicBezTo>
                  <a:pt x="19377" y="272016"/>
                  <a:pt x="58380" y="177855"/>
                  <a:pt x="127806" y="108429"/>
                </a:cubicBezTo>
                <a:cubicBezTo>
                  <a:pt x="197232" y="39003"/>
                  <a:pt x="291394" y="0"/>
                  <a:pt x="389576" y="1"/>
                </a:cubicBezTo>
                <a:lnTo>
                  <a:pt x="389576" y="0"/>
                </a:lnTo>
                <a:lnTo>
                  <a:pt x="389576" y="0"/>
                </a:lnTo>
                <a:cubicBezTo>
                  <a:pt x="487759" y="0"/>
                  <a:pt x="581920" y="39003"/>
                  <a:pt x="651346" y="108429"/>
                </a:cubicBezTo>
                <a:cubicBezTo>
                  <a:pt x="720772" y="177855"/>
                  <a:pt x="759775" y="272017"/>
                  <a:pt x="759774" y="370199"/>
                </a:cubicBezTo>
                <a:cubicBezTo>
                  <a:pt x="778667" y="770894"/>
                  <a:pt x="763675" y="2066266"/>
                  <a:pt x="764702" y="2512599"/>
                </a:cubicBezTo>
              </a:path>
            </a:pathLst>
          </a:custGeom>
          <a:ln w="127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3" name="Freeform 52"/>
          <p:cNvSpPr/>
          <p:nvPr/>
        </p:nvSpPr>
        <p:spPr>
          <a:xfrm rot="4733987">
            <a:off x="390772" y="3357641"/>
            <a:ext cx="379174" cy="1207375"/>
          </a:xfrm>
          <a:custGeom>
            <a:avLst/>
            <a:gdLst>
              <a:gd name="connsiteX0" fmla="*/ 229291 w 458582"/>
              <a:gd name="connsiteY0" fmla="*/ 0 h 1615047"/>
              <a:gd name="connsiteX1" fmla="*/ 229291 w 458582"/>
              <a:gd name="connsiteY1" fmla="*/ 0 h 1615047"/>
              <a:gd name="connsiteX2" fmla="*/ 391424 w 458582"/>
              <a:gd name="connsiteY2" fmla="*/ 67158 h 1615047"/>
              <a:gd name="connsiteX3" fmla="*/ 458582 w 458582"/>
              <a:gd name="connsiteY3" fmla="*/ 229291 h 1615047"/>
              <a:gd name="connsiteX4" fmla="*/ 458582 w 458582"/>
              <a:gd name="connsiteY4" fmla="*/ 1615047 h 1615047"/>
              <a:gd name="connsiteX5" fmla="*/ 458582 w 458582"/>
              <a:gd name="connsiteY5" fmla="*/ 1615047 h 1615047"/>
              <a:gd name="connsiteX6" fmla="*/ 458582 w 458582"/>
              <a:gd name="connsiteY6" fmla="*/ 1615047 h 1615047"/>
              <a:gd name="connsiteX7" fmla="*/ 0 w 458582"/>
              <a:gd name="connsiteY7" fmla="*/ 1615047 h 1615047"/>
              <a:gd name="connsiteX8" fmla="*/ 0 w 458582"/>
              <a:gd name="connsiteY8" fmla="*/ 1615047 h 1615047"/>
              <a:gd name="connsiteX9" fmla="*/ 0 w 458582"/>
              <a:gd name="connsiteY9" fmla="*/ 1615047 h 1615047"/>
              <a:gd name="connsiteX10" fmla="*/ 0 w 458582"/>
              <a:gd name="connsiteY10" fmla="*/ 229291 h 1615047"/>
              <a:gd name="connsiteX11" fmla="*/ 67158 w 458582"/>
              <a:gd name="connsiteY11" fmla="*/ 67158 h 1615047"/>
              <a:gd name="connsiteX12" fmla="*/ 229291 w 458582"/>
              <a:gd name="connsiteY12" fmla="*/ 0 h 1615047"/>
              <a:gd name="connsiteX0" fmla="*/ 0 w 550022"/>
              <a:gd name="connsiteY0" fmla="*/ 1615047 h 1706487"/>
              <a:gd name="connsiteX1" fmla="*/ 0 w 550022"/>
              <a:gd name="connsiteY1" fmla="*/ 1615047 h 1706487"/>
              <a:gd name="connsiteX2" fmla="*/ 0 w 550022"/>
              <a:gd name="connsiteY2" fmla="*/ 1615047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0 w 550022"/>
              <a:gd name="connsiteY1" fmla="*/ 1615047 h 1706487"/>
              <a:gd name="connsiteX2" fmla="*/ 9603 w 550022"/>
              <a:gd name="connsiteY2" fmla="*/ 1356566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9603 w 550022"/>
              <a:gd name="connsiteY1" fmla="*/ 1356566 h 1706487"/>
              <a:gd name="connsiteX2" fmla="*/ 0 w 550022"/>
              <a:gd name="connsiteY2" fmla="*/ 229291 h 1706487"/>
              <a:gd name="connsiteX3" fmla="*/ 67158 w 550022"/>
              <a:gd name="connsiteY3" fmla="*/ 67158 h 1706487"/>
              <a:gd name="connsiteX4" fmla="*/ 229291 w 550022"/>
              <a:gd name="connsiteY4" fmla="*/ 0 h 1706487"/>
              <a:gd name="connsiteX5" fmla="*/ 229291 w 550022"/>
              <a:gd name="connsiteY5" fmla="*/ 0 h 1706487"/>
              <a:gd name="connsiteX6" fmla="*/ 391424 w 550022"/>
              <a:gd name="connsiteY6" fmla="*/ 67158 h 1706487"/>
              <a:gd name="connsiteX7" fmla="*/ 458582 w 550022"/>
              <a:gd name="connsiteY7" fmla="*/ 229291 h 1706487"/>
              <a:gd name="connsiteX8" fmla="*/ 458582 w 550022"/>
              <a:gd name="connsiteY8" fmla="*/ 1615047 h 1706487"/>
              <a:gd name="connsiteX9" fmla="*/ 458582 w 550022"/>
              <a:gd name="connsiteY9" fmla="*/ 1615047 h 1706487"/>
              <a:gd name="connsiteX10" fmla="*/ 550022 w 550022"/>
              <a:gd name="connsiteY10" fmla="*/ 1706487 h 1706487"/>
              <a:gd name="connsiteX0" fmla="*/ 9603 w 550022"/>
              <a:gd name="connsiteY0" fmla="*/ 1356566 h 1706487"/>
              <a:gd name="connsiteX1" fmla="*/ 0 w 550022"/>
              <a:gd name="connsiteY1" fmla="*/ 229291 h 1706487"/>
              <a:gd name="connsiteX2" fmla="*/ 67158 w 550022"/>
              <a:gd name="connsiteY2" fmla="*/ 67158 h 1706487"/>
              <a:gd name="connsiteX3" fmla="*/ 229291 w 550022"/>
              <a:gd name="connsiteY3" fmla="*/ 0 h 1706487"/>
              <a:gd name="connsiteX4" fmla="*/ 229291 w 550022"/>
              <a:gd name="connsiteY4" fmla="*/ 0 h 1706487"/>
              <a:gd name="connsiteX5" fmla="*/ 391424 w 550022"/>
              <a:gd name="connsiteY5" fmla="*/ 67158 h 1706487"/>
              <a:gd name="connsiteX6" fmla="*/ 458582 w 550022"/>
              <a:gd name="connsiteY6" fmla="*/ 229291 h 1706487"/>
              <a:gd name="connsiteX7" fmla="*/ 458582 w 550022"/>
              <a:gd name="connsiteY7" fmla="*/ 1615047 h 1706487"/>
              <a:gd name="connsiteX8" fmla="*/ 458582 w 550022"/>
              <a:gd name="connsiteY8" fmla="*/ 1615047 h 1706487"/>
              <a:gd name="connsiteX9" fmla="*/ 550022 w 550022"/>
              <a:gd name="connsiteY9" fmla="*/ 1706487 h 170648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58582 w 458582"/>
              <a:gd name="connsiteY8" fmla="*/ 1615047 h 161504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47473 w 458582"/>
              <a:gd name="connsiteY8" fmla="*/ 1462129 h 1615047"/>
              <a:gd name="connsiteX0" fmla="*/ 9603 w 458582"/>
              <a:gd name="connsiteY0" fmla="*/ 1356566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28227 w 458582"/>
              <a:gd name="connsiteY0" fmla="*/ 1401330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0 w 459179"/>
              <a:gd name="connsiteY0" fmla="*/ 1379079 h 1462129"/>
              <a:gd name="connsiteX1" fmla="*/ 597 w 459179"/>
              <a:gd name="connsiteY1" fmla="*/ 229291 h 1462129"/>
              <a:gd name="connsiteX2" fmla="*/ 67755 w 459179"/>
              <a:gd name="connsiteY2" fmla="*/ 67158 h 1462129"/>
              <a:gd name="connsiteX3" fmla="*/ 229888 w 459179"/>
              <a:gd name="connsiteY3" fmla="*/ 0 h 1462129"/>
              <a:gd name="connsiteX4" fmla="*/ 229888 w 459179"/>
              <a:gd name="connsiteY4" fmla="*/ 0 h 1462129"/>
              <a:gd name="connsiteX5" fmla="*/ 392021 w 459179"/>
              <a:gd name="connsiteY5" fmla="*/ 67158 h 1462129"/>
              <a:gd name="connsiteX6" fmla="*/ 459179 w 459179"/>
              <a:gd name="connsiteY6" fmla="*/ 229291 h 1462129"/>
              <a:gd name="connsiteX7" fmla="*/ 448070 w 459179"/>
              <a:gd name="connsiteY7" fmla="*/ 1462129 h 1462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9179" h="1462129">
                <a:moveTo>
                  <a:pt x="0" y="1379079"/>
                </a:moveTo>
                <a:lnTo>
                  <a:pt x="597" y="229291"/>
                </a:lnTo>
                <a:cubicBezTo>
                  <a:pt x="597" y="168479"/>
                  <a:pt x="24755" y="110158"/>
                  <a:pt x="67755" y="67158"/>
                </a:cubicBezTo>
                <a:cubicBezTo>
                  <a:pt x="110755" y="24158"/>
                  <a:pt x="169077" y="0"/>
                  <a:pt x="229888" y="0"/>
                </a:cubicBezTo>
                <a:lnTo>
                  <a:pt x="229888" y="0"/>
                </a:lnTo>
                <a:cubicBezTo>
                  <a:pt x="290700" y="0"/>
                  <a:pt x="349021" y="24158"/>
                  <a:pt x="392021" y="67158"/>
                </a:cubicBezTo>
                <a:cubicBezTo>
                  <a:pt x="435021" y="110158"/>
                  <a:pt x="459179" y="168480"/>
                  <a:pt x="459179" y="229291"/>
                </a:cubicBezTo>
                <a:lnTo>
                  <a:pt x="448070" y="1462129"/>
                </a:lnTo>
              </a:path>
            </a:pathLst>
          </a:custGeom>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rot="21000000">
            <a:off x="600152" y="3389654"/>
            <a:ext cx="7622161" cy="1679594"/>
          </a:xfrm>
        </p:spPr>
        <p:txBody>
          <a:bodyPr vert="horz" lIns="91440" tIns="45720" rIns="91440" bIns="45720" rtlCol="0" anchor="b" anchorCtr="0">
            <a:noAutofit/>
          </a:bodyPr>
          <a:lstStyle>
            <a:lvl1pPr algn="r" defTabSz="914400" rtl="0" eaLnBrk="1" latinLnBrk="0" hangingPunct="1">
              <a:lnSpc>
                <a:spcPts val="5600"/>
              </a:lnSpc>
              <a:spcBef>
                <a:spcPct val="0"/>
              </a:spcBef>
              <a:buNone/>
              <a:defRPr sz="4600" kern="1200">
                <a:solidFill>
                  <a:schemeClr val="bg1"/>
                </a:solidFill>
                <a:latin typeface="+mj-lt"/>
                <a:ea typeface="+mj-ea"/>
                <a:cs typeface="+mj-cs"/>
              </a:defRPr>
            </a:lvl1pPr>
          </a:lstStyle>
          <a:p>
            <a:r>
              <a:rPr lang="en-US"/>
              <a:t>Click to edit Master title style</a:t>
            </a:r>
            <a:endParaRPr/>
          </a:p>
        </p:txBody>
      </p:sp>
      <p:sp>
        <p:nvSpPr>
          <p:cNvPr id="29" name="Rectangle 28"/>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2" name="Round Same Side Corner Rectangle 31"/>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699247"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751294"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8F1B69E8-23E9-4C1F-AA2B-3C5BA6EDBEA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5" name="Round Same Side Corner Rectangle 34"/>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712788"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12788"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773706"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73706"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8F1B69E8-23E9-4C1F-AA2B-3C5BA6EDBEAE}" type="datetimeFigureOut">
              <a:rPr lang="en-US" smtClean="0"/>
              <a:t>11/15/2020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ound Same Side Corner Rectangle 6"/>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8F1B69E8-23E9-4C1F-AA2B-3C5BA6EDBEAE}" type="datetimeFigureOut">
              <a:rPr lang="en-US" smtClean="0"/>
              <a:t>11/15/2020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1B69E8-23E9-4C1F-AA2B-3C5BA6EDBEAE}" type="datetimeFigureOut">
              <a:rPr lang="en-US" smtClean="0"/>
              <a:t>11/15/2020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3" name="Rounded Rectangle 32"/>
          <p:cNvSpPr/>
          <p:nvPr/>
        </p:nvSpPr>
        <p:spPr>
          <a:xfrm>
            <a:off x="366713" y="1447800"/>
            <a:ext cx="3748087" cy="4800600"/>
          </a:xfrm>
          <a:prstGeom prst="roundRect">
            <a:avLst/>
          </a:prstGeom>
          <a:solidFill>
            <a:schemeClr val="accent1">
              <a:alpha val="60000"/>
            </a:schemeClr>
          </a:solidFill>
          <a:ln w="635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533399" y="1676400"/>
            <a:ext cx="3429000" cy="1066800"/>
          </a:xfrm>
        </p:spPr>
        <p:txBody>
          <a:bodyPr anchor="b"/>
          <a:lstStyle>
            <a:lvl1pPr algn="ctr">
              <a:lnSpc>
                <a:spcPct val="100000"/>
              </a:lnSpc>
              <a:defRPr sz="3000" b="0"/>
            </a:lvl1pPr>
          </a:lstStyle>
          <a:p>
            <a:r>
              <a:rPr lang="en-US"/>
              <a:t>Click to edit Master title style</a:t>
            </a:r>
            <a:endParaRPr/>
          </a:p>
        </p:txBody>
      </p:sp>
      <p:sp>
        <p:nvSpPr>
          <p:cNvPr id="3" name="Content Placeholder 2"/>
          <p:cNvSpPr>
            <a:spLocks noGrp="1"/>
          </p:cNvSpPr>
          <p:nvPr>
            <p:ph idx="1"/>
          </p:nvPr>
        </p:nvSpPr>
        <p:spPr>
          <a:xfrm>
            <a:off x="4504766" y="990600"/>
            <a:ext cx="4258234" cy="52578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533400" y="2850775"/>
            <a:ext cx="3429000" cy="3169025"/>
          </a:xfrm>
        </p:spPr>
        <p:txBody>
          <a:bodyPr>
            <a:normAutofit/>
          </a:bodyPr>
          <a:lstStyle>
            <a:lvl1pPr marL="0" indent="0" algn="ctr">
              <a:spcAft>
                <a:spcPts val="1000"/>
              </a:spcAft>
              <a:buNone/>
              <a:defRPr sz="16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F1B69E8-23E9-4C1F-AA2B-3C5BA6EDBEA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4" name="Rectangle 33"/>
          <p:cNvSpPr/>
          <p:nvPr/>
        </p:nvSpPr>
        <p:spPr>
          <a:xfrm>
            <a:off x="9144" y="2476500"/>
            <a:ext cx="9125712" cy="43688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6" name="Straight Connector 35"/>
          <p:cNvCxnSpPr/>
          <p:nvPr/>
        </p:nvCxnSpPr>
        <p:spPr>
          <a:xfrm>
            <a:off x="9144" y="24765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0"/>
          </p:nvPr>
        </p:nvSpPr>
        <p:spPr/>
        <p:txBody>
          <a:bodyPr/>
          <a:lstStyle/>
          <a:p>
            <a:fld id="{8F1B69E8-23E9-4C1F-AA2B-3C5BA6EDBEA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2" name="Title 1"/>
          <p:cNvSpPr>
            <a:spLocks noGrp="1"/>
          </p:cNvSpPr>
          <p:nvPr>
            <p:ph type="title"/>
          </p:nvPr>
        </p:nvSpPr>
        <p:spPr>
          <a:xfrm>
            <a:off x="4477870" y="990600"/>
            <a:ext cx="3951755" cy="1431832"/>
          </a:xfrm>
        </p:spPr>
        <p:txBody>
          <a:bodyPr anchor="b"/>
          <a:lstStyle>
            <a:lvl1pPr algn="l">
              <a:lnSpc>
                <a:spcPct val="100000"/>
              </a:lnSpc>
              <a:defRPr sz="3000" b="0"/>
            </a:lvl1pPr>
          </a:lstStyle>
          <a:p>
            <a:r>
              <a:rPr lang="en-US"/>
              <a:t>Click to edit Master title style</a:t>
            </a:r>
            <a:endParaRPr/>
          </a:p>
        </p:txBody>
      </p:sp>
      <p:sp>
        <p:nvSpPr>
          <p:cNvPr id="3" name="Picture Placeholder 2"/>
          <p:cNvSpPr>
            <a:spLocks noGrp="1"/>
          </p:cNvSpPr>
          <p:nvPr>
            <p:ph type="pic" idx="1"/>
          </p:nvPr>
        </p:nvSpPr>
        <p:spPr>
          <a:xfrm rot="21416935">
            <a:off x="414291" y="1321671"/>
            <a:ext cx="3703911" cy="5202978"/>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4477870" y="2547938"/>
            <a:ext cx="3951755" cy="3700462"/>
          </a:xfrm>
        </p:spPr>
        <p:txBody>
          <a:bodyPr>
            <a:normAutofit/>
          </a:bodyPr>
          <a:lstStyle>
            <a:lvl1pPr marL="0" indent="0">
              <a:spcAft>
                <a:spcPts val="10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grpSp>
        <p:nvGrpSpPr>
          <p:cNvPr id="34" name="Group 33"/>
          <p:cNvGrpSpPr/>
          <p:nvPr/>
        </p:nvGrpSpPr>
        <p:grpSpPr>
          <a:xfrm>
            <a:off x="9144" y="3810000"/>
            <a:ext cx="9125712" cy="3035300"/>
            <a:chOff x="9144" y="3810000"/>
            <a:chExt cx="9125712" cy="3035300"/>
          </a:xfrm>
        </p:grpSpPr>
        <p:sp>
          <p:nvSpPr>
            <p:cNvPr id="35" name="Rectangle 34"/>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6" name="Straight Connector 35"/>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8F1B69E8-23E9-4C1F-AA2B-3C5BA6EDBEA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3" name="Picture Placeholder 2"/>
          <p:cNvSpPr>
            <a:spLocks noGrp="1"/>
          </p:cNvSpPr>
          <p:nvPr>
            <p:ph type="pic" idx="1"/>
          </p:nvPr>
        </p:nvSpPr>
        <p:spPr>
          <a:xfrm rot="21338992">
            <a:off x="2407361" y="921379"/>
            <a:ext cx="4329278" cy="3340716"/>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0"/>
              </a:spcBef>
              <a:spcAft>
                <a:spcPts val="3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en-US"/>
              <a:t>Click to edit Master title style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2 Pictures above Caption">
    <p:spTree>
      <p:nvGrpSpPr>
        <p:cNvPr id="1" name=""/>
        <p:cNvGrpSpPr/>
        <p:nvPr/>
      </p:nvGrpSpPr>
      <p:grpSpPr>
        <a:xfrm>
          <a:off x="0" y="0"/>
          <a:ext cx="0" cy="0"/>
          <a:chOff x="0" y="0"/>
          <a:chExt cx="0" cy="0"/>
        </a:xfrm>
      </p:grpSpPr>
      <p:grpSp>
        <p:nvGrpSpPr>
          <p:cNvPr id="36" name="Group 35"/>
          <p:cNvGrpSpPr/>
          <p:nvPr/>
        </p:nvGrpSpPr>
        <p:grpSpPr>
          <a:xfrm>
            <a:off x="9144" y="3810000"/>
            <a:ext cx="9125712" cy="3035300"/>
            <a:chOff x="9144" y="3810000"/>
            <a:chExt cx="9125712" cy="3035300"/>
          </a:xfrm>
        </p:grpSpPr>
        <p:sp>
          <p:nvSpPr>
            <p:cNvPr id="33" name="Rectangle 32"/>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5" name="Straight Connector 34"/>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8F1B69E8-23E9-4C1F-AA2B-3C5BA6EDBEA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3" name="Picture Placeholder 2"/>
          <p:cNvSpPr>
            <a:spLocks noGrp="1"/>
          </p:cNvSpPr>
          <p:nvPr>
            <p:ph type="pic" idx="1"/>
          </p:nvPr>
        </p:nvSpPr>
        <p:spPr>
          <a:xfrm rot="21338992">
            <a:off x="4305320" y="997812"/>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0"/>
              </a:spcBef>
              <a:spcAft>
                <a:spcPts val="3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en-US"/>
              <a:t>Click to edit Master title style</a:t>
            </a:r>
            <a:endParaRPr/>
          </a:p>
        </p:txBody>
      </p:sp>
      <p:sp>
        <p:nvSpPr>
          <p:cNvPr id="34" name="Picture Placeholder 2"/>
          <p:cNvSpPr>
            <a:spLocks noGrp="1"/>
          </p:cNvSpPr>
          <p:nvPr>
            <p:ph type="pic" idx="13"/>
          </p:nvPr>
        </p:nvSpPr>
        <p:spPr>
          <a:xfrm rot="153739">
            <a:off x="451737" y="946831"/>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normAutofit/>
          </a:bodyPr>
          <a:lstStyle>
            <a:lvl1pPr>
              <a:defRPr sz="2200"/>
            </a:lvl1pPr>
            <a:lvl2pPr>
              <a:defRPr sz="20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8F1B69E8-23E9-4C1F-AA2B-3C5BA6EDBEAE}" type="datetimeFigureOut">
              <a:rPr lang="en-US" smtClean="0"/>
              <a:t>11/15/2020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8" name="Round Same Side Corner Rectangle 7"/>
          <p:cNvSpPr/>
          <p:nvPr/>
        </p:nvSpPr>
        <p:spPr>
          <a:xfrm>
            <a:off x="7299292" y="443753"/>
            <a:ext cx="1535425" cy="6400800"/>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Vertical Title 1"/>
          <p:cNvSpPr>
            <a:spLocks noGrp="1"/>
          </p:cNvSpPr>
          <p:nvPr>
            <p:ph type="title" orient="vert"/>
          </p:nvPr>
        </p:nvSpPr>
        <p:spPr>
          <a:xfrm>
            <a:off x="7318248" y="914400"/>
            <a:ext cx="1444752"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712787" y="1183341"/>
            <a:ext cx="6104871" cy="5217458"/>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8F1B69E8-23E9-4C1F-AA2B-3C5BA6EDBEAE}" type="datetimeFigureOut">
              <a:rPr lang="en-US" smtClean="0"/>
              <a:t>11/15/2020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017315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048234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158936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331158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918368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494597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802446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276300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389298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435412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06685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1.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srcRect/>
          <a:stretch>
            <a:fillRect/>
          </a:stretch>
        </a:blipFill>
        <a:effectLst/>
      </p:bgPr>
    </p:bg>
    <p:spTree>
      <p:nvGrpSpPr>
        <p:cNvPr id="1" name=""/>
        <p:cNvGrpSpPr/>
        <p:nvPr/>
      </p:nvGrpSpPr>
      <p:grpSpPr>
        <a:xfrm>
          <a:off x="0" y="0"/>
          <a:ext cx="0" cy="0"/>
          <a:chOff x="0" y="0"/>
          <a:chExt cx="0" cy="0"/>
        </a:xfrm>
      </p:grpSpPr>
      <p:pic>
        <p:nvPicPr>
          <p:cNvPr id="7" name="Picture 6" descr="TextSlideOverlay.png"/>
          <p:cNvPicPr>
            <a:picLocks noChangeAspect="1"/>
          </p:cNvPicPr>
          <p:nvPr/>
        </p:nvPicPr>
        <p:blipFill>
          <a:blip r:embed="rId17"/>
          <a:stretch>
            <a:fillRect/>
          </a:stretch>
        </p:blipFill>
        <p:spPr>
          <a:xfrm>
            <a:off x="0" y="0"/>
            <a:ext cx="9144000" cy="6858000"/>
          </a:xfrm>
          <a:prstGeom prst="rect">
            <a:avLst/>
          </a:prstGeom>
        </p:spPr>
      </p:pic>
      <p:grpSp>
        <p:nvGrpSpPr>
          <p:cNvPr id="8" name="Group 7"/>
          <p:cNvGrpSpPr/>
          <p:nvPr/>
        </p:nvGrpSpPr>
        <p:grpSpPr>
          <a:xfrm>
            <a:off x="-573169" y="-607194"/>
            <a:ext cx="7563453" cy="1983277"/>
            <a:chOff x="-573169" y="-607194"/>
            <a:chExt cx="7563453" cy="1983277"/>
          </a:xfrm>
        </p:grpSpPr>
        <p:grpSp>
          <p:nvGrpSpPr>
            <p:cNvPr id="9" name="Group 32"/>
            <p:cNvGrpSpPr/>
            <p:nvPr userDrawn="1"/>
          </p:nvGrpSpPr>
          <p:grpSpPr>
            <a:xfrm>
              <a:off x="-263314" y="-607194"/>
              <a:ext cx="7253598" cy="1983277"/>
              <a:chOff x="-263314" y="-607194"/>
              <a:chExt cx="7253598" cy="1983277"/>
            </a:xfrm>
          </p:grpSpPr>
          <p:sp>
            <p:nvSpPr>
              <p:cNvPr id="11" name="Oval 10"/>
              <p:cNvSpPr/>
              <p:nvPr userDrawn="1"/>
            </p:nvSpPr>
            <p:spPr>
              <a:xfrm rot="4368687">
                <a:off x="2839420" y="-41330"/>
                <a:ext cx="581935" cy="790091"/>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2" name="Oval 11"/>
              <p:cNvSpPr/>
              <p:nvPr userDrawn="1"/>
            </p:nvSpPr>
            <p:spPr>
              <a:xfrm>
                <a:off x="334576" y="12540"/>
                <a:ext cx="1189424" cy="10121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3" name="Arc 12"/>
              <p:cNvSpPr/>
              <p:nvPr userDrawn="1"/>
            </p:nvSpPr>
            <p:spPr>
              <a:xfrm rot="6387309">
                <a:off x="5839613" y="-548177"/>
                <a:ext cx="1106354" cy="1194988"/>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4" name="Oval 13"/>
              <p:cNvSpPr/>
              <p:nvPr userDrawn="1"/>
            </p:nvSpPr>
            <p:spPr>
              <a:xfrm>
                <a:off x="5472545" y="62345"/>
                <a:ext cx="609600" cy="4912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Pie 14"/>
              <p:cNvSpPr/>
              <p:nvPr userDrawn="1"/>
            </p:nvSpPr>
            <p:spPr>
              <a:xfrm>
                <a:off x="-7411" y="-607194"/>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6" name="Pie 15"/>
              <p:cNvSpPr/>
              <p:nvPr userDrawn="1"/>
            </p:nvSpPr>
            <p:spPr>
              <a:xfrm>
                <a:off x="1905000" y="-402266"/>
                <a:ext cx="1600200" cy="8001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7" name="Oval 16"/>
              <p:cNvSpPr/>
              <p:nvPr userDrawn="1"/>
            </p:nvSpPr>
            <p:spPr>
              <a:xfrm>
                <a:off x="2631141" y="762000"/>
                <a:ext cx="416859" cy="41685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8" name="Oval 17"/>
              <p:cNvSpPr/>
              <p:nvPr userDrawn="1"/>
            </p:nvSpPr>
            <p:spPr>
              <a:xfrm rot="2510439">
                <a:off x="170710" y="163548"/>
                <a:ext cx="778552" cy="982318"/>
              </a:xfrm>
              <a:prstGeom prst="ellipse">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9" name="Pie 18"/>
              <p:cNvSpPr/>
              <p:nvPr userDrawn="1"/>
            </p:nvSpPr>
            <p:spPr>
              <a:xfrm rot="16200000">
                <a:off x="-263314" y="842683"/>
                <a:ext cx="533400" cy="5334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0" name="Oval 19"/>
              <p:cNvSpPr/>
              <p:nvPr userDrawn="1"/>
            </p:nvSpPr>
            <p:spPr>
              <a:xfrm>
                <a:off x="1558635" y="491274"/>
                <a:ext cx="228600" cy="1945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Pie 20"/>
              <p:cNvSpPr/>
              <p:nvPr userDrawn="1"/>
            </p:nvSpPr>
            <p:spPr>
              <a:xfrm>
                <a:off x="990600" y="-603972"/>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2" name="Pie 21"/>
              <p:cNvSpPr/>
              <p:nvPr userDrawn="1"/>
            </p:nvSpPr>
            <p:spPr>
              <a:xfrm>
                <a:off x="5181600" y="-343143"/>
                <a:ext cx="1600200" cy="6858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3" name="Oval 22"/>
              <p:cNvSpPr/>
              <p:nvPr userDrawn="1"/>
            </p:nvSpPr>
            <p:spPr>
              <a:xfrm>
                <a:off x="5728855" y="62345"/>
                <a:ext cx="685800" cy="533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Pie 23"/>
              <p:cNvSpPr/>
              <p:nvPr userDrawn="1"/>
            </p:nvSpPr>
            <p:spPr>
              <a:xfrm>
                <a:off x="6136341" y="-257607"/>
                <a:ext cx="838200" cy="527288"/>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5" name="Oval 24"/>
              <p:cNvSpPr/>
              <p:nvPr userDrawn="1"/>
            </p:nvSpPr>
            <p:spPr>
              <a:xfrm rot="4368687">
                <a:off x="3664192" y="-146482"/>
                <a:ext cx="581935" cy="90920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Pie 25"/>
              <p:cNvSpPr/>
              <p:nvPr userDrawn="1"/>
            </p:nvSpPr>
            <p:spPr>
              <a:xfrm>
                <a:off x="4384965" y="-146937"/>
                <a:ext cx="300317" cy="300317"/>
              </a:xfrm>
              <a:prstGeom prst="pie">
                <a:avLst>
                  <a:gd name="adj1" fmla="val 0"/>
                  <a:gd name="adj2" fmla="val 10777084"/>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7" name="Pie 26"/>
              <p:cNvSpPr/>
              <p:nvPr userDrawn="1"/>
            </p:nvSpPr>
            <p:spPr>
              <a:xfrm>
                <a:off x="4756593" y="-119227"/>
                <a:ext cx="18288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Pie 27"/>
              <p:cNvSpPr/>
              <p:nvPr userDrawn="1"/>
            </p:nvSpPr>
            <p:spPr>
              <a:xfrm>
                <a:off x="5029200" y="-114543"/>
                <a:ext cx="22860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9" name="Oval 28"/>
              <p:cNvSpPr/>
              <p:nvPr userDrawn="1"/>
            </p:nvSpPr>
            <p:spPr>
              <a:xfrm>
                <a:off x="2403765" y="0"/>
                <a:ext cx="665018" cy="66501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0" name="Pie 29"/>
              <p:cNvSpPr/>
              <p:nvPr userDrawn="1"/>
            </p:nvSpPr>
            <p:spPr>
              <a:xfrm>
                <a:off x="3012141" y="-299172"/>
                <a:ext cx="838200" cy="6096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10" name="Pie 9"/>
            <p:cNvSpPr/>
            <p:nvPr userDrawn="1"/>
          </p:nvSpPr>
          <p:spPr>
            <a:xfrm rot="16200000">
              <a:off x="-431058" y="-79768"/>
              <a:ext cx="852056" cy="1136277"/>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 name="Title Placeholder 1"/>
          <p:cNvSpPr>
            <a:spLocks noGrp="1"/>
          </p:cNvSpPr>
          <p:nvPr>
            <p:ph type="title"/>
          </p:nvPr>
        </p:nvSpPr>
        <p:spPr>
          <a:xfrm>
            <a:off x="712788" y="1371600"/>
            <a:ext cx="7716837" cy="1447800"/>
          </a:xfrm>
          <a:prstGeom prst="rect">
            <a:avLst/>
          </a:prstGeom>
        </p:spPr>
        <p:txBody>
          <a:bodyPr vert="horz" lIns="91440" tIns="45720" rIns="91440" bIns="45720" rtlCol="0" anchor="ctr">
            <a:noAutofit/>
          </a:bodyPr>
          <a:lstStyle/>
          <a:p>
            <a:r>
              <a:rPr lang="en-US"/>
              <a:t>Click to edit Master title style</a:t>
            </a:r>
            <a:endParaRPr/>
          </a:p>
        </p:txBody>
      </p:sp>
      <p:sp>
        <p:nvSpPr>
          <p:cNvPr id="3" name="Text Placeholder 2"/>
          <p:cNvSpPr>
            <a:spLocks noGrp="1"/>
          </p:cNvSpPr>
          <p:nvPr>
            <p:ph type="body" idx="1"/>
          </p:nvPr>
        </p:nvSpPr>
        <p:spPr>
          <a:xfrm>
            <a:off x="712788" y="3012142"/>
            <a:ext cx="7716838" cy="338865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77040" y="300690"/>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fld id="{8F1B69E8-23E9-4C1F-AA2B-3C5BA6EDBEAE}" type="datetimeFigureOut">
              <a:rPr lang="en-US" smtClean="0"/>
              <a:t>11/15/2020</a:t>
            </a:fld>
            <a:endParaRPr lang="en-US"/>
          </a:p>
        </p:txBody>
      </p:sp>
      <p:sp>
        <p:nvSpPr>
          <p:cNvPr id="5" name="Footer Placeholder 4"/>
          <p:cNvSpPr>
            <a:spLocks noGrp="1"/>
          </p:cNvSpPr>
          <p:nvPr>
            <p:ph type="ftr" sz="quarter" idx="3"/>
          </p:nvPr>
        </p:nvSpPr>
        <p:spPr>
          <a:xfrm>
            <a:off x="76200" y="116541"/>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endParaRPr lang="en-US"/>
          </a:p>
        </p:txBody>
      </p:sp>
      <p:sp>
        <p:nvSpPr>
          <p:cNvPr id="6" name="Slide Number Placeholder 5"/>
          <p:cNvSpPr>
            <a:spLocks noGrp="1"/>
          </p:cNvSpPr>
          <p:nvPr>
            <p:ph type="sldNum" sz="quarter" idx="4"/>
          </p:nvPr>
        </p:nvSpPr>
        <p:spPr>
          <a:xfrm>
            <a:off x="76200" y="605491"/>
            <a:ext cx="1385887" cy="232710"/>
          </a:xfrm>
          <a:prstGeom prst="rect">
            <a:avLst/>
          </a:prstGeom>
        </p:spPr>
        <p:txBody>
          <a:bodyPr vert="horz" lIns="91440" tIns="45720" rIns="91440" bIns="45720" rtlCol="0" anchor="ctr"/>
          <a:lstStyle>
            <a:lvl1pPr algn="l">
              <a:defRPr sz="1200">
                <a:solidFill>
                  <a:schemeClr val="bg1"/>
                </a:solidFill>
              </a:defRPr>
            </a:lvl1pPr>
          </a:lstStyle>
          <a:p>
            <a:fld id="{4382A7F7-08BF-4252-8141-63FB96055BBB}" type="slidenum">
              <a:rPr lang="en-US" smtClean="0"/>
              <a:t>‹#›</a:t>
            </a:fld>
            <a:endParaRPr lang="en-US"/>
          </a:p>
        </p:txBody>
      </p:sp>
      <p:sp>
        <p:nvSpPr>
          <p:cNvPr id="31" name="Rectangle 30"/>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lnSpc>
          <a:spcPts val="5600"/>
        </a:lnSpc>
        <a:spcBef>
          <a:spcPct val="0"/>
        </a:spcBef>
        <a:buNone/>
        <a:defRPr sz="4600" kern="1200">
          <a:solidFill>
            <a:schemeClr val="bg1"/>
          </a:solidFill>
          <a:latin typeface="+mj-lt"/>
          <a:ea typeface="+mj-ea"/>
          <a:cs typeface="+mj-cs"/>
        </a:defRPr>
      </a:lvl1pPr>
    </p:titleStyle>
    <p:bodyStyle>
      <a:lvl1pPr marL="342900" indent="-342900" algn="l" defTabSz="914400" rtl="0" eaLnBrk="1" latinLnBrk="0" hangingPunct="1">
        <a:spcBef>
          <a:spcPts val="0"/>
        </a:spcBef>
        <a:spcAft>
          <a:spcPts val="2000"/>
        </a:spcAft>
        <a:buFontTx/>
        <a:buBlip>
          <a:blip r:embed="rId18"/>
        </a:buBlip>
        <a:defRPr sz="2400" kern="1200">
          <a:solidFill>
            <a:schemeClr val="bg1"/>
          </a:solidFill>
          <a:effectLst>
            <a:outerShdw blurRad="38100" dist="38100" dir="2700000" algn="tl">
              <a:srgbClr val="000000">
                <a:alpha val="43137"/>
              </a:srgbClr>
            </a:outerShdw>
          </a:effectLst>
          <a:latin typeface="+mn-lt"/>
          <a:ea typeface="+mn-ea"/>
          <a:cs typeface="+mn-cs"/>
        </a:defRPr>
      </a:lvl1pPr>
      <a:lvl2pPr marL="631825" indent="-282575" algn="l" defTabSz="914400" rtl="0" eaLnBrk="1" latinLnBrk="0" hangingPunct="1">
        <a:spcBef>
          <a:spcPts val="0"/>
        </a:spcBef>
        <a:spcAft>
          <a:spcPts val="1000"/>
        </a:spcAft>
        <a:buFontTx/>
        <a:buBlip>
          <a:blip r:embed="rId18"/>
        </a:buBlip>
        <a:defRPr sz="2200" kern="1200">
          <a:solidFill>
            <a:schemeClr val="bg1"/>
          </a:solidFill>
          <a:effectLst>
            <a:outerShdw blurRad="38100" dist="38100" dir="2700000" algn="tl">
              <a:srgbClr val="000000">
                <a:alpha val="43137"/>
              </a:srgbClr>
            </a:outerShdw>
          </a:effectLst>
          <a:latin typeface="+mn-lt"/>
          <a:ea typeface="+mn-ea"/>
          <a:cs typeface="+mn-cs"/>
        </a:defRPr>
      </a:lvl2pPr>
      <a:lvl3pPr marL="914400" indent="-282575" algn="l" defTabSz="914400" rtl="0" eaLnBrk="1" latinLnBrk="0" hangingPunct="1">
        <a:spcBef>
          <a:spcPts val="0"/>
        </a:spcBef>
        <a:spcAft>
          <a:spcPts val="1000"/>
        </a:spcAft>
        <a:buFontTx/>
        <a:buBlip>
          <a:blip r:embed="rId18"/>
        </a:buBlip>
        <a:defRPr sz="2000" kern="1200">
          <a:solidFill>
            <a:schemeClr val="bg1"/>
          </a:solidFill>
          <a:effectLst>
            <a:outerShdw blurRad="38100" dist="38100" dir="2700000" algn="tl">
              <a:srgbClr val="000000">
                <a:alpha val="43137"/>
              </a:srgbClr>
            </a:outerShdw>
          </a:effectLst>
          <a:latin typeface="+mn-lt"/>
          <a:ea typeface="+mn-ea"/>
          <a:cs typeface="+mn-cs"/>
        </a:defRPr>
      </a:lvl3pPr>
      <a:lvl4pPr marL="1196975" indent="-282575" algn="l" defTabSz="914400" rtl="0" eaLnBrk="1" latinLnBrk="0" hangingPunct="1">
        <a:spcBef>
          <a:spcPts val="0"/>
        </a:spcBef>
        <a:spcAft>
          <a:spcPts val="1000"/>
        </a:spcAft>
        <a:buFontTx/>
        <a:buBlip>
          <a:blip r:embed="rId18"/>
        </a:buBlip>
        <a:defRPr sz="1800" kern="1200">
          <a:solidFill>
            <a:schemeClr val="bg1"/>
          </a:solidFill>
          <a:effectLst>
            <a:outerShdw blurRad="38100" dist="38100" dir="2700000" algn="tl">
              <a:srgbClr val="000000">
                <a:alpha val="43137"/>
              </a:srgbClr>
            </a:outerShdw>
          </a:effectLst>
          <a:latin typeface="+mn-lt"/>
          <a:ea typeface="+mn-ea"/>
          <a:cs typeface="+mn-cs"/>
        </a:defRPr>
      </a:lvl4pPr>
      <a:lvl5pPr marL="1492250" indent="-295275" algn="l" defTabSz="914400" rtl="0" eaLnBrk="1" latinLnBrk="0" hangingPunct="1">
        <a:spcBef>
          <a:spcPts val="0"/>
        </a:spcBef>
        <a:spcAft>
          <a:spcPts val="1000"/>
        </a:spcAft>
        <a:buFontTx/>
        <a:buBlip>
          <a:blip r:embed="rId18"/>
        </a:buBlip>
        <a:defRPr sz="1800" kern="1200">
          <a:solidFill>
            <a:schemeClr val="bg1"/>
          </a:solidFill>
          <a:effectLst>
            <a:outerShdw blurRad="38100" dist="38100" dir="2700000" algn="tl">
              <a:srgbClr val="000000">
                <a:alpha val="43137"/>
              </a:srgbClr>
            </a:outerShdw>
          </a:effectLst>
          <a:latin typeface="+mn-lt"/>
          <a:ea typeface="+mn-ea"/>
          <a:cs typeface="+mn-cs"/>
        </a:defRPr>
      </a:lvl5pPr>
      <a:lvl6pPr marL="1774825" indent="-288925" algn="l" defTabSz="914400" rtl="0" eaLnBrk="1" latinLnBrk="0" hangingPunct="1">
        <a:spcBef>
          <a:spcPts val="0"/>
        </a:spcBef>
        <a:spcAft>
          <a:spcPts val="600"/>
        </a:spcAft>
        <a:buFontTx/>
        <a:buBlip>
          <a:blip r:embed="rId18"/>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6pPr>
      <a:lvl7pPr marL="2055813" indent="-288925" algn="l" defTabSz="914400" rtl="0" eaLnBrk="1" latinLnBrk="0" hangingPunct="1">
        <a:spcBef>
          <a:spcPts val="0"/>
        </a:spcBef>
        <a:spcAft>
          <a:spcPts val="600"/>
        </a:spcAft>
        <a:buFontTx/>
        <a:buBlip>
          <a:blip r:embed="rId18"/>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7pPr>
      <a:lvl8pPr marL="2344738" indent="-288925" algn="l" defTabSz="914400" rtl="0" eaLnBrk="1" latinLnBrk="0" hangingPunct="1">
        <a:spcBef>
          <a:spcPts val="0"/>
        </a:spcBef>
        <a:spcAft>
          <a:spcPts val="600"/>
        </a:spcAft>
        <a:buFontTx/>
        <a:buBlip>
          <a:blip r:embed="rId18"/>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8pPr>
      <a:lvl9pPr marL="2625725" indent="-288925" algn="l" defTabSz="914400" rtl="0" eaLnBrk="1" latinLnBrk="0" hangingPunct="1">
        <a:spcBef>
          <a:spcPts val="0"/>
        </a:spcBef>
        <a:spcAft>
          <a:spcPts val="600"/>
        </a:spcAft>
        <a:buFontTx/>
        <a:buBlip>
          <a:blip r:embed="rId18"/>
        </a:buBlip>
        <a:defRPr lang="en-US" sz="1800" kern="1200" dirty="0">
          <a:solidFill>
            <a:schemeClr val="bg1"/>
          </a:solidFill>
          <a:effectLst>
            <a:outerShdw blurRad="38100" dist="38100" dir="2700000" algn="tl">
              <a:srgbClr val="000000">
                <a:alpha val="43137"/>
              </a:srgb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AC49C97A-9923-C949-8391-B27B1E7C6EC8}" type="datetimeFigureOut">
              <a:rPr lang="en-US" smtClean="0">
                <a:solidFill>
                  <a:prstClr val="black">
                    <a:tint val="75000"/>
                  </a:prstClr>
                </a:solidFill>
                <a:latin typeface="Calibri"/>
              </a:rPr>
              <a:pPr defTabSz="457200"/>
              <a:t>11/15/2020</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B1827832-AEBA-F94B-B8D9-53318AADE816}" type="slidenum">
              <a:rPr lang="en-US" smtClean="0">
                <a:solidFill>
                  <a:prstClr val="black">
                    <a:tint val="75000"/>
                  </a:prstClr>
                </a:solidFill>
                <a:latin typeface="Calibri"/>
              </a:rPr>
              <a:pPr defTabSz="457200"/>
              <a:t>‹#›</a:t>
            </a:fld>
            <a:endParaRPr lang="en-US">
              <a:solidFill>
                <a:prstClr val="black">
                  <a:tint val="75000"/>
                </a:prstClr>
              </a:solidFill>
              <a:latin typeface="Calibri"/>
            </a:endParaRPr>
          </a:p>
        </p:txBody>
      </p:sp>
    </p:spTree>
    <p:extLst>
      <p:ext uri="{BB962C8B-B14F-4D97-AF65-F5344CB8AC3E}">
        <p14:creationId xmlns:p14="http://schemas.microsoft.com/office/powerpoint/2010/main" val="1866639715"/>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16.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us.sagepub.com/en-us/nam/superconnected-the-internet-digital-media-and-techno-social-life/book259314?priorityCode=0B0686" TargetMode="External"/><Relationship Id="rId1" Type="http://schemas.openxmlformats.org/officeDocument/2006/relationships/slideLayout" Target="../slideLayouts/slideLayout15.xm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20-11-06 at 8.36.10 PM.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1907"/>
            <a:ext cx="9144000" cy="6856093"/>
          </a:xfrm>
          <a:prstGeom prst="rect">
            <a:avLst/>
          </a:prstGeom>
        </p:spPr>
      </p:pic>
      <p:sp>
        <p:nvSpPr>
          <p:cNvPr id="5" name="TextBox 4">
            <a:extLst>
              <a:ext uri="{FF2B5EF4-FFF2-40B4-BE49-F238E27FC236}">
                <a16:creationId xmlns:a16="http://schemas.microsoft.com/office/drawing/2014/main" id="{BF4677FA-ECA6-4946-AF30-F237AEF325D0}"/>
              </a:ext>
            </a:extLst>
          </p:cNvPr>
          <p:cNvSpPr txBox="1"/>
          <p:nvPr/>
        </p:nvSpPr>
        <p:spPr>
          <a:xfrm rot="21048358">
            <a:off x="3491041" y="2217035"/>
            <a:ext cx="4309883" cy="523220"/>
          </a:xfrm>
          <a:prstGeom prst="rect">
            <a:avLst/>
          </a:prstGeom>
          <a:noFill/>
        </p:spPr>
        <p:txBody>
          <a:bodyPr wrap="square" rtlCol="0">
            <a:spAutoFit/>
          </a:bodyPr>
          <a:lstStyle/>
          <a:p>
            <a:r>
              <a:rPr lang="en-US" sz="2800" b="1" i="1" dirty="0">
                <a:latin typeface="Arial" panose="020B0604020202020204" pitchFamily="34" charset="0"/>
                <a:cs typeface="Arial" panose="020B0604020202020204" pitchFamily="34" charset="0"/>
              </a:rPr>
              <a:t>third edition</a:t>
            </a:r>
          </a:p>
        </p:txBody>
      </p:sp>
      <p:sp>
        <p:nvSpPr>
          <p:cNvPr id="6" name="Subtitle 2"/>
          <p:cNvSpPr txBox="1">
            <a:spLocks/>
          </p:cNvSpPr>
          <p:nvPr/>
        </p:nvSpPr>
        <p:spPr>
          <a:xfrm rot="21060000">
            <a:off x="6087640" y="3132274"/>
            <a:ext cx="3144373" cy="980620"/>
          </a:xfrm>
          <a:prstGeom prst="rect">
            <a:avLst/>
          </a:prstGeom>
        </p:spPr>
        <p:txBody>
          <a:bodyPr vert="horz" lIns="91440" tIns="45720" rIns="91440" bIns="45720" rtlCol="0" anchor="ctr" anchorCtr="0">
            <a:noAutofit/>
          </a:bodyPr>
          <a:lstStyle>
            <a:lvl1pPr marL="0" indent="0" algn="l" defTabSz="914400" rtl="0" eaLnBrk="1" latinLnBrk="0" hangingPunct="1">
              <a:spcBef>
                <a:spcPts val="0"/>
              </a:spcBef>
              <a:spcAft>
                <a:spcPts val="0"/>
              </a:spcAft>
              <a:buFontTx/>
              <a:buNone/>
              <a:defRPr sz="2400" kern="1200">
                <a:solidFill>
                  <a:schemeClr val="bg1"/>
                </a:solidFill>
                <a:effectLst/>
                <a:latin typeface="+mn-lt"/>
                <a:ea typeface="+mn-ea"/>
                <a:cs typeface="+mn-cs"/>
              </a:defRPr>
            </a:lvl1pPr>
            <a:lvl2pPr marL="457200" indent="0" algn="ctr" defTabSz="914400" rtl="0" eaLnBrk="1" latinLnBrk="0" hangingPunct="1">
              <a:spcBef>
                <a:spcPts val="0"/>
              </a:spcBef>
              <a:spcAft>
                <a:spcPts val="1000"/>
              </a:spcAft>
              <a:buFontTx/>
              <a:buNone/>
              <a:defRPr sz="2200" kern="1200">
                <a:solidFill>
                  <a:schemeClr val="tx1">
                    <a:tint val="75000"/>
                  </a:schemeClr>
                </a:solidFill>
                <a:effectLst>
                  <a:outerShdw blurRad="38100" dist="38100" dir="2700000" algn="tl">
                    <a:srgbClr val="000000">
                      <a:alpha val="43137"/>
                    </a:srgbClr>
                  </a:outerShdw>
                </a:effectLst>
                <a:latin typeface="+mn-lt"/>
                <a:ea typeface="+mn-ea"/>
                <a:cs typeface="+mn-cs"/>
              </a:defRPr>
            </a:lvl2pPr>
            <a:lvl3pPr marL="914400" indent="0" algn="ctr" defTabSz="914400" rtl="0" eaLnBrk="1" latinLnBrk="0" hangingPunct="1">
              <a:spcBef>
                <a:spcPts val="0"/>
              </a:spcBef>
              <a:spcAft>
                <a:spcPts val="1000"/>
              </a:spcAft>
              <a:buFontTx/>
              <a:buNone/>
              <a:defRPr sz="2000" kern="1200">
                <a:solidFill>
                  <a:schemeClr val="tx1">
                    <a:tint val="75000"/>
                  </a:schemeClr>
                </a:solidFill>
                <a:effectLst>
                  <a:outerShdw blurRad="38100" dist="38100" dir="2700000" algn="tl">
                    <a:srgbClr val="000000">
                      <a:alpha val="43137"/>
                    </a:srgbClr>
                  </a:outerShdw>
                </a:effectLst>
                <a:latin typeface="+mn-lt"/>
                <a:ea typeface="+mn-ea"/>
                <a:cs typeface="+mn-cs"/>
              </a:defRPr>
            </a:lvl3pPr>
            <a:lvl4pPr marL="1371600" indent="0" algn="ctr" defTabSz="914400" rtl="0" eaLnBrk="1" latinLnBrk="0" hangingPunct="1">
              <a:spcBef>
                <a:spcPts val="0"/>
              </a:spcBef>
              <a:spcAft>
                <a:spcPts val="1000"/>
              </a:spcAft>
              <a:buFontTx/>
              <a:buNone/>
              <a:defRPr sz="1800" kern="1200">
                <a:solidFill>
                  <a:schemeClr val="tx1">
                    <a:tint val="75000"/>
                  </a:schemeClr>
                </a:solidFill>
                <a:effectLst>
                  <a:outerShdw blurRad="38100" dist="38100" dir="2700000" algn="tl">
                    <a:srgbClr val="000000">
                      <a:alpha val="43137"/>
                    </a:srgbClr>
                  </a:outerShdw>
                </a:effectLst>
                <a:latin typeface="+mn-lt"/>
                <a:ea typeface="+mn-ea"/>
                <a:cs typeface="+mn-cs"/>
              </a:defRPr>
            </a:lvl4pPr>
            <a:lvl5pPr marL="1828800" indent="0" algn="ctr" defTabSz="914400" rtl="0" eaLnBrk="1" latinLnBrk="0" hangingPunct="1">
              <a:spcBef>
                <a:spcPts val="0"/>
              </a:spcBef>
              <a:spcAft>
                <a:spcPts val="1000"/>
              </a:spcAft>
              <a:buFontTx/>
              <a:buNone/>
              <a:defRPr sz="1800" kern="1200">
                <a:solidFill>
                  <a:schemeClr val="tx1">
                    <a:tint val="75000"/>
                  </a:schemeClr>
                </a:solidFill>
                <a:effectLst>
                  <a:outerShdw blurRad="38100" dist="38100" dir="2700000" algn="tl">
                    <a:srgbClr val="000000">
                      <a:alpha val="43137"/>
                    </a:srgbClr>
                  </a:outerShdw>
                </a:effectLst>
                <a:latin typeface="+mn-lt"/>
                <a:ea typeface="+mn-ea"/>
                <a:cs typeface="+mn-cs"/>
              </a:defRPr>
            </a:lvl5pPr>
            <a:lvl6pPr marL="22860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6pPr>
            <a:lvl7pPr marL="27432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7pPr>
            <a:lvl8pPr marL="32004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8pPr>
            <a:lvl9pPr marL="36576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9pPr>
          </a:lstStyle>
          <a:p>
            <a:r>
              <a:rPr lang="en-US" sz="1200" dirty="0"/>
              <a:t>THE INTERNET, DIGITAL MEDIA &amp; </a:t>
            </a:r>
          </a:p>
          <a:p>
            <a:r>
              <a:rPr lang="en-US" sz="1200" dirty="0"/>
              <a:t>            TECHNO-SOCIAL LIFE</a:t>
            </a:r>
          </a:p>
          <a:p>
            <a:endParaRPr lang="en-US" sz="1200" dirty="0"/>
          </a:p>
          <a:p>
            <a:r>
              <a:rPr lang="en-US" sz="1200" dirty="0"/>
              <a:t>                     MARY CHAYKO</a:t>
            </a:r>
          </a:p>
        </p:txBody>
      </p:sp>
      <p:sp>
        <p:nvSpPr>
          <p:cNvPr id="10" name="Rectangle 9"/>
          <p:cNvSpPr/>
          <p:nvPr/>
        </p:nvSpPr>
        <p:spPr>
          <a:xfrm rot="21047710">
            <a:off x="3203958" y="4990487"/>
            <a:ext cx="4956764" cy="461665"/>
          </a:xfrm>
          <a:prstGeom prst="rect">
            <a:avLst/>
          </a:prstGeom>
        </p:spPr>
        <p:txBody>
          <a:bodyPr wrap="none">
            <a:spAutoFit/>
          </a:bodyPr>
          <a:lstStyle/>
          <a:p>
            <a:pPr fontAlgn="ctr"/>
            <a:r>
              <a:rPr lang="en-US" sz="2400" dirty="0">
                <a:solidFill>
                  <a:srgbClr val="FFFFFF"/>
                </a:solidFill>
              </a:rPr>
              <a:t>10.</a:t>
            </a:r>
            <a:r>
              <a:rPr lang="en-US" sz="2400" b="1" cap="small" dirty="0">
                <a:solidFill>
                  <a:srgbClr val="FFFFFF"/>
                </a:solidFill>
              </a:rPr>
              <a:t>Our </a:t>
            </a:r>
            <a:r>
              <a:rPr lang="en-US" sz="2400" b="1" cap="small" dirty="0" err="1">
                <a:solidFill>
                  <a:srgbClr val="FFFFFF"/>
                </a:solidFill>
              </a:rPr>
              <a:t>Superconnected</a:t>
            </a:r>
            <a:r>
              <a:rPr lang="en-US" sz="2400" b="1" cap="small" dirty="0">
                <a:solidFill>
                  <a:srgbClr val="FFFFFF"/>
                </a:solidFill>
              </a:rPr>
              <a:t> Future</a:t>
            </a:r>
            <a:endParaRPr lang="en-US" sz="2400" dirty="0">
              <a:solidFill>
                <a:srgbClr val="FFFFFF"/>
              </a:solidFill>
            </a:endParaRPr>
          </a:p>
        </p:txBody>
      </p:sp>
    </p:spTree>
    <p:extLst>
      <p:ext uri="{BB962C8B-B14F-4D97-AF65-F5344CB8AC3E}">
        <p14:creationId xmlns:p14="http://schemas.microsoft.com/office/powerpoint/2010/main" val="27347470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chemeClr val="bg1"/>
                </a:solidFill>
                <a:effectLst>
                  <a:outerShdw blurRad="50800" dist="38100" dir="2700000" algn="tl" rotWithShape="0">
                    <a:srgbClr val="000000">
                      <a:alpha val="43000"/>
                    </a:srgbClr>
                  </a:outerShdw>
                </a:effectLst>
              </a:rPr>
              <a:t>NEW AND EMERGING TECHNOLOGIES</a:t>
            </a:r>
          </a:p>
        </p:txBody>
      </p:sp>
      <p:sp>
        <p:nvSpPr>
          <p:cNvPr id="3" name="Content Placeholder 2"/>
          <p:cNvSpPr>
            <a:spLocks noGrp="1"/>
          </p:cNvSpPr>
          <p:nvPr>
            <p:ph idx="1"/>
          </p:nvPr>
        </p:nvSpPr>
        <p:spPr>
          <a:xfrm>
            <a:off x="909827" y="1548582"/>
            <a:ext cx="4034375" cy="4633780"/>
          </a:xfrm>
        </p:spPr>
        <p:txBody>
          <a:bodyPr>
            <a:normAutofit fontScale="92500" lnSpcReduction="1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Digitally enabled devices are now used in almost all aspects of everyday life.</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New and emerging technologies and applications of technology are being developed at unprecedented rates.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It is impossible to know for certain how our </a:t>
            </a:r>
            <a:r>
              <a:rPr lang="en-US" sz="1900" dirty="0" err="1">
                <a:solidFill>
                  <a:srgbClr val="FFFFFF"/>
                </a:solidFill>
                <a:effectLst>
                  <a:outerShdw blurRad="50800" dist="38100" dir="2700000" algn="tl" rotWithShape="0">
                    <a:srgbClr val="000000">
                      <a:alpha val="43000"/>
                    </a:srgbClr>
                  </a:outerShdw>
                </a:effectLst>
                <a:latin typeface="Helvetica"/>
                <a:cs typeface="Helvetica"/>
              </a:rPr>
              <a:t>superconnected</a:t>
            </a:r>
            <a:r>
              <a:rPr lang="en-US" sz="1900" dirty="0">
                <a:solidFill>
                  <a:srgbClr val="FFFFFF"/>
                </a:solidFill>
                <a:effectLst>
                  <a:outerShdw blurRad="50800" dist="38100" dir="2700000" algn="tl" rotWithShape="0">
                    <a:srgbClr val="000000">
                      <a:alpha val="43000"/>
                    </a:srgbClr>
                  </a:outerShdw>
                </a:effectLst>
                <a:latin typeface="Helvetica"/>
                <a:cs typeface="Helvetica"/>
              </a:rPr>
              <a:t> future will look, but critical to try to understand it and make some educated predictions, for our society’s future is our future. </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1.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944202" y="1417637"/>
            <a:ext cx="4196748" cy="2934495"/>
          </a:xfrm>
          <a:prstGeom prst="rect">
            <a:avLst/>
          </a:prstGeom>
        </p:spPr>
      </p:pic>
      <p:sp>
        <p:nvSpPr>
          <p:cNvPr id="7" name="TextBox 6"/>
          <p:cNvSpPr txBox="1"/>
          <p:nvPr/>
        </p:nvSpPr>
        <p:spPr>
          <a:xfrm>
            <a:off x="6399104" y="3957963"/>
            <a:ext cx="2527585" cy="246221"/>
          </a:xfrm>
          <a:prstGeom prst="rect">
            <a:avLst/>
          </a:prstGeom>
          <a:noFill/>
        </p:spPr>
        <p:txBody>
          <a:bodyPr wrap="square" rtlCol="0">
            <a:spAutoFit/>
          </a:bodyPr>
          <a:lstStyle/>
          <a:p>
            <a:pPr algn="r"/>
            <a:r>
              <a:rPr lang="en-US" sz="1000" dirty="0">
                <a:solidFill>
                  <a:srgbClr val="FFFFFF"/>
                </a:solidFill>
              </a:rPr>
              <a:t>Image Source: </a:t>
            </a:r>
            <a:r>
              <a:rPr lang="en-US" sz="1000" dirty="0" err="1">
                <a:solidFill>
                  <a:srgbClr val="FFFFFF"/>
                </a:solidFill>
              </a:rPr>
              <a:t>Dreamstime.com</a:t>
            </a:r>
            <a:r>
              <a:rPr lang="en-US" sz="1000" dirty="0">
                <a:solidFill>
                  <a:srgbClr val="FFFFFF"/>
                </a:solidFill>
              </a:rPr>
              <a:t> </a:t>
            </a:r>
          </a:p>
        </p:txBody>
      </p:sp>
    </p:spTree>
    <p:extLst>
      <p:ext uri="{BB962C8B-B14F-4D97-AF65-F5344CB8AC3E}">
        <p14:creationId xmlns:p14="http://schemas.microsoft.com/office/powerpoint/2010/main" val="2350756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chemeClr val="bg1"/>
                </a:solidFill>
                <a:effectLst>
                  <a:outerShdw blurRad="50800" dist="38100" dir="2700000" algn="tl" rotWithShape="0">
                    <a:srgbClr val="000000">
                      <a:alpha val="43000"/>
                    </a:srgbClr>
                  </a:outerShdw>
                </a:effectLst>
              </a:rPr>
              <a:t>NEW AND EMERGING TECHNOLOGIES</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457200" y="1417638"/>
            <a:ext cx="4265068" cy="5190699"/>
          </a:xfrm>
        </p:spPr>
        <p:txBody>
          <a:bodyPr>
            <a:normAutofit fontScale="85000" lnSpcReduction="1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Some of the most important technological developments on the horizon encompass digital structure itself.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The computing capacity of computer hardware, for example, has been doubling every 18 to 24 months, and this is projected to continue in the future. Known as </a:t>
            </a:r>
            <a:r>
              <a:rPr lang="en-US" sz="1900" i="1" dirty="0">
                <a:solidFill>
                  <a:srgbClr val="FFFFFF"/>
                </a:solidFill>
                <a:effectLst>
                  <a:outerShdw blurRad="50800" dist="38100" dir="2700000" algn="tl" rotWithShape="0">
                    <a:srgbClr val="000000">
                      <a:alpha val="43000"/>
                    </a:srgbClr>
                  </a:outerShdw>
                </a:effectLst>
                <a:latin typeface="Helvetica"/>
                <a:cs typeface="Helvetica"/>
              </a:rPr>
              <a:t>Moore’s law,</a:t>
            </a:r>
            <a:r>
              <a:rPr lang="en-US" sz="1900" dirty="0">
                <a:solidFill>
                  <a:srgbClr val="FFFFFF"/>
                </a:solidFill>
                <a:effectLst>
                  <a:outerShdw blurRad="50800" dist="38100" dir="2700000" algn="tl" rotWithShape="0">
                    <a:srgbClr val="000000">
                      <a:alpha val="43000"/>
                    </a:srgbClr>
                  </a:outerShdw>
                </a:effectLst>
                <a:latin typeface="Helvetica"/>
                <a:cs typeface="Helvetica"/>
              </a:rPr>
              <a:t> this means that in 15 years, computing capacity will have increased 1,000 times.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Meanwhile, as computing becomes smaller and more powerful, the internet and mobile media can be increasingly accessed on smaller and more powerful devices, and graphical displays are becoming increasingly interactive, detailed, and graphically dense. </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2.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553971" y="1417638"/>
            <a:ext cx="4561669" cy="3242720"/>
          </a:xfrm>
          <a:prstGeom prst="rect">
            <a:avLst/>
          </a:prstGeom>
        </p:spPr>
      </p:pic>
      <p:sp>
        <p:nvSpPr>
          <p:cNvPr id="7" name="TextBox 6"/>
          <p:cNvSpPr txBox="1"/>
          <p:nvPr/>
        </p:nvSpPr>
        <p:spPr>
          <a:xfrm>
            <a:off x="6374444" y="4278517"/>
            <a:ext cx="2527585" cy="246221"/>
          </a:xfrm>
          <a:prstGeom prst="rect">
            <a:avLst/>
          </a:prstGeom>
          <a:noFill/>
        </p:spPr>
        <p:txBody>
          <a:bodyPr wrap="square" rtlCol="0">
            <a:spAutoFit/>
          </a:bodyPr>
          <a:lstStyle/>
          <a:p>
            <a:pPr algn="r"/>
            <a:r>
              <a:rPr lang="en-US" sz="1000" dirty="0">
                <a:solidFill>
                  <a:srgbClr val="FFFFFF"/>
                </a:solidFill>
              </a:rPr>
              <a:t>Image Source: </a:t>
            </a:r>
            <a:r>
              <a:rPr lang="en-US" sz="1000" dirty="0" err="1">
                <a:solidFill>
                  <a:srgbClr val="FFFFFF"/>
                </a:solidFill>
              </a:rPr>
              <a:t>Freepik</a:t>
            </a:r>
            <a:endParaRPr lang="en-US" sz="1000" dirty="0">
              <a:solidFill>
                <a:srgbClr val="FFFFFF"/>
              </a:solidFill>
            </a:endParaRPr>
          </a:p>
        </p:txBody>
      </p:sp>
    </p:spTree>
    <p:extLst>
      <p:ext uri="{BB962C8B-B14F-4D97-AF65-F5344CB8AC3E}">
        <p14:creationId xmlns:p14="http://schemas.microsoft.com/office/powerpoint/2010/main" val="6768668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chemeClr val="bg1"/>
                </a:solidFill>
                <a:effectLst>
                  <a:outerShdw blurRad="50800" dist="38100" dir="2700000" algn="tl" rotWithShape="0">
                    <a:srgbClr val="000000">
                      <a:alpha val="43000"/>
                    </a:srgbClr>
                  </a:outerShdw>
                </a:effectLst>
              </a:rPr>
              <a:t>NEW AND EMERGING TECHNOLOGIES</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913397" y="1760477"/>
            <a:ext cx="3919837" cy="3676607"/>
          </a:xfrm>
        </p:spPr>
        <p:txBody>
          <a:bodyPr>
            <a:normAutofit lnSpcReduction="1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The miniaturization of computer technology has resulted in the development of computer chips that are now so tiny that they are called </a:t>
            </a:r>
            <a:r>
              <a:rPr lang="en-US" sz="1900" dirty="0" err="1">
                <a:solidFill>
                  <a:srgbClr val="FFFFFF"/>
                </a:solidFill>
                <a:effectLst>
                  <a:outerShdw blurRad="50800" dist="38100" dir="2700000" algn="tl" rotWithShape="0">
                    <a:srgbClr val="000000">
                      <a:alpha val="43000"/>
                    </a:srgbClr>
                  </a:outerShdw>
                </a:effectLst>
                <a:latin typeface="Helvetica"/>
                <a:cs typeface="Helvetica"/>
              </a:rPr>
              <a:t>nanochips</a:t>
            </a:r>
            <a:r>
              <a:rPr lang="en-US" sz="1900" dirty="0">
                <a:solidFill>
                  <a:srgbClr val="FFFFFF"/>
                </a:solidFill>
                <a:effectLst>
                  <a:outerShdw blurRad="50800" dist="38100" dir="2700000" algn="tl" rotWithShape="0">
                    <a:srgbClr val="000000">
                      <a:alpha val="43000"/>
                    </a:srgbClr>
                  </a:outerShdw>
                </a:effectLst>
                <a:latin typeface="Helvetica"/>
                <a:cs typeface="Helvetica"/>
              </a:rPr>
              <a:t>. These chips can now be implanted in the body, raising serious questions about external access to the most private personal information, as well as human dignity and individuality.</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3.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034746" y="1565668"/>
            <a:ext cx="3936634" cy="2755644"/>
          </a:xfrm>
          <a:prstGeom prst="rect">
            <a:avLst/>
          </a:prstGeom>
        </p:spPr>
      </p:pic>
      <p:sp>
        <p:nvSpPr>
          <p:cNvPr id="7" name="TextBox 6"/>
          <p:cNvSpPr txBox="1"/>
          <p:nvPr/>
        </p:nvSpPr>
        <p:spPr>
          <a:xfrm>
            <a:off x="6226484" y="4074911"/>
            <a:ext cx="2527585" cy="246221"/>
          </a:xfrm>
          <a:prstGeom prst="rect">
            <a:avLst/>
          </a:prstGeom>
          <a:noFill/>
        </p:spPr>
        <p:txBody>
          <a:bodyPr wrap="square" rtlCol="0">
            <a:spAutoFit/>
          </a:bodyPr>
          <a:lstStyle/>
          <a:p>
            <a:pPr algn="r"/>
            <a:r>
              <a:rPr lang="en-US" sz="1000" dirty="0">
                <a:solidFill>
                  <a:srgbClr val="FFFFFF"/>
                </a:solidFill>
              </a:rPr>
              <a:t>Image Source: </a:t>
            </a:r>
            <a:r>
              <a:rPr lang="en-US" sz="1000" dirty="0" err="1">
                <a:solidFill>
                  <a:srgbClr val="FFFFFF"/>
                </a:solidFill>
              </a:rPr>
              <a:t>Vecteezy</a:t>
            </a:r>
            <a:endParaRPr lang="en-US" sz="1000" dirty="0">
              <a:solidFill>
                <a:srgbClr val="FFFFFF"/>
              </a:solidFill>
            </a:endParaRPr>
          </a:p>
        </p:txBody>
      </p:sp>
    </p:spTree>
    <p:extLst>
      <p:ext uri="{BB962C8B-B14F-4D97-AF65-F5344CB8AC3E}">
        <p14:creationId xmlns:p14="http://schemas.microsoft.com/office/powerpoint/2010/main" val="3340588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chemeClr val="bg1"/>
                </a:solidFill>
                <a:effectLst>
                  <a:outerShdw blurRad="50800" dist="38100" dir="2700000" algn="tl" rotWithShape="0">
                    <a:srgbClr val="000000">
                      <a:alpha val="43000"/>
                    </a:srgbClr>
                  </a:outerShdw>
                </a:effectLst>
              </a:rPr>
              <a:t>NEW AND EMERGING TECHNOLOGIES</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938058" y="1748148"/>
            <a:ext cx="3981485" cy="4736900"/>
          </a:xfrm>
        </p:spPr>
        <p:txBody>
          <a:bodyPr>
            <a:normAutofit/>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In Europe, human-looking “social companion” robots are being developed to offer people reminders about appointments and medications and to encourage social activity, healthy eating, and exercise. Researchers in the United States have developed robots to assist in surgery, deliver medications and other supplies in hospitals, and assist with rehabilitation efforts.</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4.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29212" y="1417638"/>
            <a:ext cx="3957588" cy="4403675"/>
          </a:xfrm>
          <a:prstGeom prst="rect">
            <a:avLst/>
          </a:prstGeom>
        </p:spPr>
      </p:pic>
      <p:sp>
        <p:nvSpPr>
          <p:cNvPr id="7" name="TextBox 6"/>
          <p:cNvSpPr txBox="1"/>
          <p:nvPr/>
        </p:nvSpPr>
        <p:spPr>
          <a:xfrm>
            <a:off x="4999820" y="5821313"/>
            <a:ext cx="2527585" cy="246221"/>
          </a:xfrm>
          <a:prstGeom prst="rect">
            <a:avLst/>
          </a:prstGeom>
          <a:noFill/>
        </p:spPr>
        <p:txBody>
          <a:bodyPr wrap="square" rtlCol="0">
            <a:spAutoFit/>
          </a:bodyPr>
          <a:lstStyle/>
          <a:p>
            <a:pPr algn="r"/>
            <a:r>
              <a:rPr lang="en-US" sz="1000" dirty="0">
                <a:solidFill>
                  <a:srgbClr val="FFFFFF"/>
                </a:solidFill>
              </a:rPr>
              <a:t>Image Source: </a:t>
            </a:r>
            <a:r>
              <a:rPr lang="en-US" sz="1000" dirty="0" err="1">
                <a:solidFill>
                  <a:srgbClr val="FFFFFF"/>
                </a:solidFill>
              </a:rPr>
              <a:t>Dreamstime.com</a:t>
            </a:r>
            <a:endParaRPr lang="en-US" sz="1000" dirty="0">
              <a:solidFill>
                <a:srgbClr val="FFFFFF"/>
              </a:solidFill>
            </a:endParaRPr>
          </a:p>
        </p:txBody>
      </p:sp>
    </p:spTree>
    <p:extLst>
      <p:ext uri="{BB962C8B-B14F-4D97-AF65-F5344CB8AC3E}">
        <p14:creationId xmlns:p14="http://schemas.microsoft.com/office/powerpoint/2010/main" val="2821816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a:solidFill>
                  <a:srgbClr val="FFFFFF"/>
                </a:solidFill>
                <a:effectLst>
                  <a:outerShdw blurRad="50800" dist="38100" dir="2700000" algn="tl" rotWithShape="0">
                    <a:srgbClr val="000000">
                      <a:alpha val="43000"/>
                    </a:srgbClr>
                  </a:outerShdw>
                </a:effectLst>
              </a:rPr>
              <a:t>THE TECHNO-SOCIAL PATH AHEAD</a:t>
            </a:r>
            <a:endParaRPr lang="en-US" dirty="0">
              <a:solidFill>
                <a:srgbClr val="FFFFFF"/>
              </a:solidFill>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913398" y="1748148"/>
            <a:ext cx="3771881" cy="4525963"/>
          </a:xfrm>
        </p:spPr>
        <p:txBody>
          <a:bodyPr>
            <a:normAutofit/>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Perhaps the most likely predictions that could be made regarding tech societies of the future involve ever-increasing surveillance. More kinds of information are likely to be unearthed by more companies in an attempt to profile individuals and groups more and more specifically. It will become even harder to keep aspects of one’s life private or obscured.</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5cop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8459" y="2650734"/>
            <a:ext cx="2432538" cy="1245228"/>
          </a:xfrm>
          <a:prstGeom prst="rect">
            <a:avLst/>
          </a:prstGeom>
        </p:spPr>
      </p:pic>
      <p:sp>
        <p:nvSpPr>
          <p:cNvPr id="8" name="TextBox 7"/>
          <p:cNvSpPr txBox="1"/>
          <p:nvPr/>
        </p:nvSpPr>
        <p:spPr>
          <a:xfrm>
            <a:off x="5610006" y="3865320"/>
            <a:ext cx="2527585" cy="246221"/>
          </a:xfrm>
          <a:prstGeom prst="rect">
            <a:avLst/>
          </a:prstGeom>
          <a:noFill/>
        </p:spPr>
        <p:txBody>
          <a:bodyPr wrap="square" rtlCol="0">
            <a:spAutoFit/>
          </a:bodyPr>
          <a:lstStyle/>
          <a:p>
            <a:pPr algn="ctr"/>
            <a:r>
              <a:rPr lang="en-US" sz="1000" dirty="0">
                <a:solidFill>
                  <a:srgbClr val="FFFFFF"/>
                </a:solidFill>
              </a:rPr>
              <a:t>Image Source: </a:t>
            </a:r>
            <a:r>
              <a:rPr lang="en-US" sz="1000" dirty="0" err="1">
                <a:solidFill>
                  <a:srgbClr val="FFFFFF"/>
                </a:solidFill>
              </a:rPr>
              <a:t>svri.org</a:t>
            </a:r>
            <a:endParaRPr lang="en-US" sz="1000" dirty="0">
              <a:solidFill>
                <a:srgbClr val="FFFFFF"/>
              </a:solidFill>
            </a:endParaRPr>
          </a:p>
        </p:txBody>
      </p:sp>
    </p:spTree>
    <p:extLst>
      <p:ext uri="{BB962C8B-B14F-4D97-AF65-F5344CB8AC3E}">
        <p14:creationId xmlns:p14="http://schemas.microsoft.com/office/powerpoint/2010/main" val="11683748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FFFFFF"/>
                </a:solidFill>
                <a:effectLst>
                  <a:outerShdw blurRad="50800" dist="38100" dir="2700000" algn="tl" rotWithShape="0">
                    <a:srgbClr val="000000">
                      <a:alpha val="43000"/>
                    </a:srgbClr>
                  </a:outerShdw>
                </a:effectLst>
              </a:rPr>
              <a:t>THE TECHNO-SOCIAL PATH AHEAD</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913396" y="1748148"/>
            <a:ext cx="3895179" cy="4582161"/>
          </a:xfrm>
        </p:spPr>
        <p:txBody>
          <a:bodyPr>
            <a:normAutofit fontScale="77500" lnSpcReduction="2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More predictions by the author:</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Data mining and gathering will become more stealthy and pervasive.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Public environments will become laden with sensors that collect information as we move through them.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Implantable chips will become more widespread and promoted on the basis of their “convenience.”</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It may become difficult if not impossible to escape being monitored nearly all of the time. Almost as concerning is the fact that we will not know when and whether we are being monitored.</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9626" y="1750374"/>
            <a:ext cx="3111832" cy="3111832"/>
          </a:xfrm>
          <a:prstGeom prst="rect">
            <a:avLst/>
          </a:prstGeom>
        </p:spPr>
      </p:pic>
      <p:sp>
        <p:nvSpPr>
          <p:cNvPr id="7" name="TextBox 6"/>
          <p:cNvSpPr txBox="1"/>
          <p:nvPr/>
        </p:nvSpPr>
        <p:spPr>
          <a:xfrm>
            <a:off x="5850568" y="4309164"/>
            <a:ext cx="2527585" cy="246221"/>
          </a:xfrm>
          <a:prstGeom prst="rect">
            <a:avLst/>
          </a:prstGeom>
          <a:noFill/>
        </p:spPr>
        <p:txBody>
          <a:bodyPr wrap="square" rtlCol="0">
            <a:spAutoFit/>
          </a:bodyPr>
          <a:lstStyle/>
          <a:p>
            <a:pPr algn="r"/>
            <a:r>
              <a:rPr lang="en-US" sz="1000" dirty="0">
                <a:solidFill>
                  <a:srgbClr val="FFFFFF"/>
                </a:solidFill>
              </a:rPr>
              <a:t>Image Source: </a:t>
            </a:r>
            <a:r>
              <a:rPr lang="en-US" sz="1000" dirty="0" err="1">
                <a:solidFill>
                  <a:srgbClr val="FFFFFF"/>
                </a:solidFill>
              </a:rPr>
              <a:t>thenounproject.com</a:t>
            </a:r>
            <a:endParaRPr lang="en-US" sz="1000" dirty="0">
              <a:solidFill>
                <a:srgbClr val="FFFFFF"/>
              </a:solidFill>
            </a:endParaRPr>
          </a:p>
        </p:txBody>
      </p:sp>
    </p:spTree>
    <p:extLst>
      <p:ext uri="{BB962C8B-B14F-4D97-AF65-F5344CB8AC3E}">
        <p14:creationId xmlns:p14="http://schemas.microsoft.com/office/powerpoint/2010/main" val="3270375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FFFFFF"/>
                </a:solidFill>
                <a:effectLst>
                  <a:outerShdw blurRad="50800" dist="38100" dir="2700000" algn="tl" rotWithShape="0">
                    <a:srgbClr val="000000">
                      <a:alpha val="43000"/>
                    </a:srgbClr>
                  </a:outerShdw>
                </a:effectLst>
              </a:rPr>
              <a:t>THE TECHNO-SOCIAL PATH AHEAD</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913399" y="1743076"/>
            <a:ext cx="3611594" cy="4766630"/>
          </a:xfrm>
        </p:spPr>
        <p:txBody>
          <a:bodyPr>
            <a:normAutofit fontScale="85000" lnSpcReduction="1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More and more items that surround us daily are becoming digitally enabled and connected. Such items as TVs, kitchen and home appliances, toys, and cars can now be connected to the internet and to one another in large systems.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These systems can generate information, collect data, and provide feedback as to how they are being used. Information on the human beings in their surroundings can be gathered constantly and invisibly, making everyday objects tools for surveillance.</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7.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881693" y="1898664"/>
            <a:ext cx="4262307" cy="2983615"/>
          </a:xfrm>
          <a:prstGeom prst="rect">
            <a:avLst/>
          </a:prstGeom>
        </p:spPr>
      </p:pic>
      <p:sp>
        <p:nvSpPr>
          <p:cNvPr id="7" name="TextBox 6"/>
          <p:cNvSpPr txBox="1"/>
          <p:nvPr/>
        </p:nvSpPr>
        <p:spPr>
          <a:xfrm>
            <a:off x="6159215" y="4678495"/>
            <a:ext cx="2527585" cy="246221"/>
          </a:xfrm>
          <a:prstGeom prst="rect">
            <a:avLst/>
          </a:prstGeom>
          <a:noFill/>
        </p:spPr>
        <p:txBody>
          <a:bodyPr wrap="square" rtlCol="0">
            <a:spAutoFit/>
          </a:bodyPr>
          <a:lstStyle/>
          <a:p>
            <a:pPr algn="r"/>
            <a:r>
              <a:rPr lang="en-US" sz="1000" dirty="0">
                <a:solidFill>
                  <a:srgbClr val="FFFFFF"/>
                </a:solidFill>
              </a:rPr>
              <a:t>Image Source: </a:t>
            </a:r>
            <a:r>
              <a:rPr lang="en-US" sz="1000" dirty="0" err="1">
                <a:solidFill>
                  <a:srgbClr val="FFFFFF"/>
                </a:solidFill>
              </a:rPr>
              <a:t>tekmarsolutions.com</a:t>
            </a:r>
            <a:endParaRPr lang="en-US" sz="1000" dirty="0">
              <a:solidFill>
                <a:srgbClr val="FFFFFF"/>
              </a:solidFill>
            </a:endParaRPr>
          </a:p>
        </p:txBody>
      </p:sp>
    </p:spTree>
    <p:extLst>
      <p:ext uri="{BB962C8B-B14F-4D97-AF65-F5344CB8AC3E}">
        <p14:creationId xmlns:p14="http://schemas.microsoft.com/office/powerpoint/2010/main" val="32464834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FFFFFF"/>
                </a:solidFill>
                <a:effectLst>
                  <a:outerShdw blurRad="50800" dist="38100" dir="2700000" algn="tl" rotWithShape="0">
                    <a:srgbClr val="000000">
                      <a:alpha val="43000"/>
                    </a:srgbClr>
                  </a:outerShdw>
                </a:effectLst>
              </a:rPr>
              <a:t>THE TECHNO-SOCIAL PATH AHEAD</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925726" y="1748148"/>
            <a:ext cx="3919839" cy="4525963"/>
          </a:xfrm>
        </p:spPr>
        <p:txBody>
          <a:bodyPr>
            <a:normAutofit fontScale="92500" lnSpcReduction="2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Virtual and augmented reality applications in work, play and leisure have expanded our abilities to create true immersive environments.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Except in extreme cases, people do not seem to want or allow these environments to substitute for the face-to-face experience.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But what is the long-term impact of spending large amounts of time in them? And how will we, and our traditional institutions, change in response to them?</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8.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160821" y="1520382"/>
            <a:ext cx="3753539" cy="3756939"/>
          </a:xfrm>
          <a:prstGeom prst="rect">
            <a:avLst/>
          </a:prstGeom>
        </p:spPr>
      </p:pic>
      <p:sp>
        <p:nvSpPr>
          <p:cNvPr id="8" name="TextBox 7"/>
          <p:cNvSpPr txBox="1"/>
          <p:nvPr/>
        </p:nvSpPr>
        <p:spPr>
          <a:xfrm>
            <a:off x="5887962" y="5295099"/>
            <a:ext cx="2527585" cy="246221"/>
          </a:xfrm>
          <a:prstGeom prst="rect">
            <a:avLst/>
          </a:prstGeom>
          <a:noFill/>
        </p:spPr>
        <p:txBody>
          <a:bodyPr wrap="square" rtlCol="0">
            <a:spAutoFit/>
          </a:bodyPr>
          <a:lstStyle/>
          <a:p>
            <a:pPr algn="r"/>
            <a:r>
              <a:rPr lang="en-US" sz="1000" dirty="0">
                <a:solidFill>
                  <a:srgbClr val="FFFFFF"/>
                </a:solidFill>
              </a:rPr>
              <a:t>Image Source: </a:t>
            </a:r>
            <a:r>
              <a:rPr lang="en-US" sz="1000" dirty="0" err="1">
                <a:solidFill>
                  <a:srgbClr val="FFFFFF"/>
                </a:solidFill>
              </a:rPr>
              <a:t>Vexels</a:t>
            </a:r>
            <a:endParaRPr lang="en-US" sz="1000" dirty="0">
              <a:solidFill>
                <a:srgbClr val="FFFFFF"/>
              </a:solidFill>
            </a:endParaRPr>
          </a:p>
        </p:txBody>
      </p:sp>
    </p:spTree>
    <p:extLst>
      <p:ext uri="{BB962C8B-B14F-4D97-AF65-F5344CB8AC3E}">
        <p14:creationId xmlns:p14="http://schemas.microsoft.com/office/powerpoint/2010/main" val="2233189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FFFFFF"/>
                </a:solidFill>
                <a:effectLst>
                  <a:outerShdw blurRad="50800" dist="38100" dir="2700000" algn="tl" rotWithShape="0">
                    <a:srgbClr val="000000">
                      <a:alpha val="43000"/>
                    </a:srgbClr>
                  </a:outerShdw>
                </a:effectLst>
              </a:rPr>
              <a:t>THE TECHNO-SOCIAL PATH AHEAD</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564026" y="1922780"/>
            <a:ext cx="4415598" cy="4525963"/>
          </a:xfrm>
        </p:spPr>
        <p:txBody>
          <a:bodyPr>
            <a:normAutofit/>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Entire cities now can become technologized or smart–“</a:t>
            </a:r>
            <a:r>
              <a:rPr lang="en-US" sz="1900" i="1" dirty="0">
                <a:solidFill>
                  <a:srgbClr val="FFFFFF"/>
                </a:solidFill>
                <a:effectLst>
                  <a:outerShdw blurRad="50800" dist="38100" dir="2700000" algn="tl" rotWithShape="0">
                    <a:srgbClr val="000000">
                      <a:alpha val="43000"/>
                    </a:srgbClr>
                  </a:outerShdw>
                </a:effectLst>
                <a:latin typeface="Helvetica"/>
                <a:cs typeface="Helvetica"/>
              </a:rPr>
              <a:t>smart cities”. </a:t>
            </a:r>
          </a:p>
          <a:p>
            <a:pPr marL="0" indent="0">
              <a:lnSpc>
                <a:spcPct val="120000"/>
              </a:lnSpc>
              <a:buNone/>
            </a:pPr>
            <a:endParaRPr lang="en-US" sz="1900" i="1"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Technologies that sense people’s behaviors and even atmospheric conditions like the weather can be combined with data mining and surveillance tools integrated with the city’s infrastructure.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sp>
        <p:nvSpPr>
          <p:cNvPr id="8" name="TextBox 7"/>
          <p:cNvSpPr txBox="1"/>
          <p:nvPr/>
        </p:nvSpPr>
        <p:spPr>
          <a:xfrm>
            <a:off x="5887962" y="5492508"/>
            <a:ext cx="2527585" cy="246221"/>
          </a:xfrm>
          <a:prstGeom prst="rect">
            <a:avLst/>
          </a:prstGeom>
          <a:noFill/>
        </p:spPr>
        <p:txBody>
          <a:bodyPr wrap="square" rtlCol="0">
            <a:spAutoFit/>
          </a:bodyPr>
          <a:lstStyle/>
          <a:p>
            <a:pPr algn="r"/>
            <a:r>
              <a:rPr lang="en-US" sz="1000" dirty="0">
                <a:solidFill>
                  <a:srgbClr val="FFFFFF"/>
                </a:solidFill>
              </a:rPr>
              <a:t>Image Source: </a:t>
            </a:r>
            <a:r>
              <a:rPr lang="en-US" sz="1000" dirty="0" err="1">
                <a:solidFill>
                  <a:srgbClr val="FFFFFF"/>
                </a:solidFill>
              </a:rPr>
              <a:t>Needpix.com</a:t>
            </a:r>
            <a:endParaRPr lang="en-US" sz="1000" dirty="0">
              <a:solidFill>
                <a:srgbClr val="FFFFFF"/>
              </a:solidFill>
            </a:endParaRPr>
          </a:p>
        </p:txBody>
      </p:sp>
      <p:pic>
        <p:nvPicPr>
          <p:cNvPr id="5" name="Picture 4">
            <a:extLst>
              <a:ext uri="{FF2B5EF4-FFF2-40B4-BE49-F238E27FC236}">
                <a16:creationId xmlns:a16="http://schemas.microsoft.com/office/drawing/2014/main" id="{B1955983-535F-314F-A755-32BDD9BB92BF}"/>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9903" b="89976" l="11406" r="55547">
                        <a14:foregroundMark x1="28828" y1="39130" x2="28828" y2="39130"/>
                        <a14:foregroundMark x1="37578" y1="43599" x2="37578" y2="43599"/>
                        <a14:foregroundMark x1="29453" y1="43841" x2="29453" y2="43841"/>
                        <a14:foregroundMark x1="31406" y1="41546" x2="31406" y2="41546"/>
                        <a14:foregroundMark x1="32813" y1="40097" x2="32813" y2="40097"/>
                        <a14:foregroundMark x1="26250" y1="50725" x2="26250" y2="50725"/>
                        <a14:foregroundMark x1="31094" y1="55314" x2="31094" y2="55314"/>
                        <a14:foregroundMark x1="30938" y1="58575" x2="30938" y2="58575"/>
                        <a14:foregroundMark x1="31094" y1="60990" x2="31094" y2="60990"/>
                        <a14:foregroundMark x1="34219" y1="50121" x2="34219" y2="50121"/>
                        <a14:foregroundMark x1="34609" y1="52053" x2="34609" y2="52053"/>
                        <a14:foregroundMark x1="36875" y1="52778" x2="36875" y2="52778"/>
                        <a14:foregroundMark x1="53516" y1="72101" x2="53516" y2="72101"/>
                        <a14:foregroundMark x1="55547" y1="71981" x2="55547" y2="71981"/>
                        <a14:foregroundMark x1="36719" y1="58696" x2="36719" y2="58696"/>
                      </a14:backgroundRemoval>
                    </a14:imgEffect>
                  </a14:imgLayer>
                </a14:imgProps>
              </a:ext>
            </a:extLst>
          </a:blip>
          <a:srcRect l="6168" r="41081" b="7215"/>
          <a:stretch/>
        </p:blipFill>
        <p:spPr>
          <a:xfrm>
            <a:off x="4831840" y="1316680"/>
            <a:ext cx="3854959" cy="4279548"/>
          </a:xfrm>
          <a:prstGeom prst="rect">
            <a:avLst/>
          </a:prstGeom>
        </p:spPr>
      </p:pic>
    </p:spTree>
    <p:extLst>
      <p:ext uri="{BB962C8B-B14F-4D97-AF65-F5344CB8AC3E}">
        <p14:creationId xmlns:p14="http://schemas.microsoft.com/office/powerpoint/2010/main" val="30989282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THE HUMAN-MACHINE CONNECTION</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4759257" y="1643873"/>
            <a:ext cx="3669671" cy="4525963"/>
          </a:xfrm>
        </p:spPr>
        <p:txBody>
          <a:bodyPr>
            <a:normAutofit fontScale="85000" lnSpcReduction="10000"/>
          </a:bodyPr>
          <a:lstStyle/>
          <a:p>
            <a:pPr marL="0" indent="0" algn="r">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gn="r">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Humans and machines will continue to come into contact in personable, humanlike ways that resemble (but are not the same as) human-to-human relationships.</a:t>
            </a:r>
          </a:p>
          <a:p>
            <a:pPr marL="0" indent="0" algn="r">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gn="r">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It is already impossible to tell for certain whether a video or photo is technologically altered or not, and the same will be true for mediated interactions, which can easily have an element of augmented reality. </a:t>
            </a:r>
            <a:r>
              <a:rPr lang="en-US" sz="1900" dirty="0">
                <a:solidFill>
                  <a:srgbClr val="FFFFFF"/>
                </a:solidFill>
                <a:effectLst>
                  <a:outerShdw blurRad="50800" dist="38100" dir="2700000" algn="tl" rotWithShape="0">
                    <a:srgbClr val="000000">
                      <a:alpha val="43000"/>
                    </a:srgbClr>
                  </a:outerShdw>
                </a:effectLst>
                <a:latin typeface="Helvetica"/>
                <a:cs typeface="Helvetica"/>
              </a:rPr>
              <a:t>W</a:t>
            </a:r>
            <a:r>
              <a:rPr lang="en-US" sz="1900" dirty="0" smtClean="0">
                <a:solidFill>
                  <a:srgbClr val="FFFFFF"/>
                </a:solidFill>
                <a:effectLst>
                  <a:outerShdw blurRad="50800" dist="38100" dir="2700000" algn="tl" rotWithShape="0">
                    <a:srgbClr val="000000">
                      <a:alpha val="43000"/>
                    </a:srgbClr>
                  </a:outerShdw>
                </a:effectLst>
                <a:latin typeface="Helvetica"/>
                <a:cs typeface="Helvetica"/>
              </a:rPr>
              <a:t>e </a:t>
            </a:r>
            <a:r>
              <a:rPr lang="en-US" sz="1900" dirty="0">
                <a:solidFill>
                  <a:srgbClr val="FFFFFF"/>
                </a:solidFill>
                <a:effectLst>
                  <a:outerShdw blurRad="50800" dist="38100" dir="2700000" algn="tl" rotWithShape="0">
                    <a:srgbClr val="000000">
                      <a:alpha val="43000"/>
                    </a:srgbClr>
                  </a:outerShdw>
                </a:effectLst>
                <a:latin typeface="Helvetica"/>
                <a:cs typeface="Helvetica"/>
              </a:rPr>
              <a:t>are </a:t>
            </a:r>
            <a:r>
              <a:rPr lang="en-US" sz="1900" dirty="0" smtClean="0">
                <a:solidFill>
                  <a:srgbClr val="FFFFFF"/>
                </a:solidFill>
                <a:effectLst>
                  <a:outerShdw blurRad="50800" dist="38100" dir="2700000" algn="tl" rotWithShape="0">
                    <a:srgbClr val="000000">
                      <a:alpha val="43000"/>
                    </a:srgbClr>
                  </a:outerShdw>
                </a:effectLst>
                <a:latin typeface="Helvetica"/>
                <a:cs typeface="Helvetica"/>
              </a:rPr>
              <a:t>already influenced by, and possibly communicating with </a:t>
            </a:r>
            <a:r>
              <a:rPr lang="en-US" sz="1900" dirty="0">
                <a:solidFill>
                  <a:srgbClr val="FFFFFF"/>
                </a:solidFill>
                <a:effectLst>
                  <a:outerShdw blurRad="50800" dist="38100" dir="2700000" algn="tl" rotWithShape="0">
                    <a:srgbClr val="000000">
                      <a:alpha val="43000"/>
                    </a:srgbClr>
                  </a:outerShdw>
                </a:effectLst>
                <a:latin typeface="Helvetica"/>
                <a:cs typeface="Helvetica"/>
              </a:rPr>
              <a:t>bots </a:t>
            </a:r>
            <a:r>
              <a:rPr lang="en-US" sz="1900" dirty="0" smtClean="0">
                <a:solidFill>
                  <a:srgbClr val="FFFFFF"/>
                </a:solidFill>
                <a:effectLst>
                  <a:outerShdw blurRad="50800" dist="38100" dir="2700000" algn="tl" rotWithShape="0">
                    <a:srgbClr val="000000">
                      <a:alpha val="43000"/>
                    </a:srgbClr>
                  </a:outerShdw>
                </a:effectLst>
                <a:latin typeface="Helvetica"/>
                <a:cs typeface="Helvetica"/>
              </a:rPr>
              <a:t>online.</a:t>
            </a: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gn="r">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1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3390472"/>
            <a:ext cx="5188576" cy="3467529"/>
          </a:xfrm>
          <a:prstGeom prst="rect">
            <a:avLst/>
          </a:prstGeom>
          <a:effectLst>
            <a:outerShdw blurRad="50800" dist="38100" dir="2700000" algn="tl" rotWithShape="0">
              <a:srgbClr val="000000">
                <a:alpha val="43000"/>
              </a:srgbClr>
            </a:outerShdw>
          </a:effectLst>
        </p:spPr>
      </p:pic>
      <p:sp>
        <p:nvSpPr>
          <p:cNvPr id="8" name="TextBox 7"/>
          <p:cNvSpPr txBox="1"/>
          <p:nvPr/>
        </p:nvSpPr>
        <p:spPr>
          <a:xfrm>
            <a:off x="1509664" y="6530369"/>
            <a:ext cx="1301500" cy="246221"/>
          </a:xfrm>
          <a:prstGeom prst="rect">
            <a:avLst/>
          </a:prstGeom>
          <a:noFill/>
        </p:spPr>
        <p:txBody>
          <a:bodyPr wrap="square" rtlCol="0">
            <a:spAutoFit/>
          </a:bodyPr>
          <a:lstStyle/>
          <a:p>
            <a:r>
              <a:rPr lang="en-US" sz="1000" dirty="0">
                <a:solidFill>
                  <a:srgbClr val="FFFFFF"/>
                </a:solidFill>
              </a:rPr>
              <a:t>Image Source: </a:t>
            </a:r>
            <a:r>
              <a:rPr lang="en-US" sz="1000" dirty="0" err="1">
                <a:solidFill>
                  <a:srgbClr val="FFFFFF"/>
                </a:solidFill>
              </a:rPr>
              <a:t>iStock</a:t>
            </a:r>
            <a:endParaRPr lang="en-US" sz="1000" dirty="0">
              <a:solidFill>
                <a:srgbClr val="FFFFFF"/>
              </a:solidFill>
            </a:endParaRPr>
          </a:p>
        </p:txBody>
      </p:sp>
    </p:spTree>
    <p:extLst>
      <p:ext uri="{BB962C8B-B14F-4D97-AF65-F5344CB8AC3E}">
        <p14:creationId xmlns:p14="http://schemas.microsoft.com/office/powerpoint/2010/main" val="3913927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a:solidFill>
                  <a:srgbClr val="FFFFFF"/>
                </a:solidFill>
                <a:effectLst>
                  <a:outerShdw blurRad="50800" dist="38100" dir="2700000" algn="tl" rotWithShape="0">
                    <a:srgbClr val="000000">
                      <a:alpha val="43000"/>
                    </a:srgbClr>
                  </a:outerShdw>
                </a:effectLst>
              </a:rPr>
              <a:t>OUR PERSONAL PATHS</a:t>
            </a:r>
            <a:endParaRPr lang="en-US" dirty="0">
              <a:solidFill>
                <a:srgbClr val="FFFFFF"/>
              </a:solidFill>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913398" y="1511711"/>
            <a:ext cx="4524581" cy="4670650"/>
          </a:xfrm>
        </p:spPr>
        <p:txBody>
          <a:bodyPr>
            <a:normAutofit/>
          </a:bodyPr>
          <a:lstStyle/>
          <a:p>
            <a:pPr marL="0" indent="0">
              <a:lnSpc>
                <a:spcPct val="120000"/>
              </a:lnSpc>
              <a:buNone/>
            </a:pPr>
            <a:r>
              <a:rPr lang="en-US" sz="1700" dirty="0">
                <a:solidFill>
                  <a:srgbClr val="FFFFFF"/>
                </a:solidFill>
                <a:effectLst>
                  <a:outerShdw blurRad="50800" dist="38100" dir="2700000" algn="tl" rotWithShape="0">
                    <a:srgbClr val="000000">
                      <a:alpha val="43000"/>
                    </a:srgbClr>
                  </a:outerShdw>
                </a:effectLst>
                <a:latin typeface="Helvetica"/>
                <a:cs typeface="Helvetica"/>
              </a:rPr>
              <a:t>There are many more questions than answers surrounding the future of the internet, digital media, and technology in our rapidly changing society. </a:t>
            </a:r>
          </a:p>
          <a:p>
            <a:pPr marL="0" indent="0">
              <a:lnSpc>
                <a:spcPct val="120000"/>
              </a:lnSpc>
              <a:buNone/>
            </a:pPr>
            <a:endParaRPr lang="en-US" sz="17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700" dirty="0">
                <a:solidFill>
                  <a:srgbClr val="FFFFFF"/>
                </a:solidFill>
                <a:effectLst>
                  <a:outerShdw blurRad="50800" dist="38100" dir="2700000" algn="tl" rotWithShape="0">
                    <a:srgbClr val="000000">
                      <a:alpha val="43000"/>
                    </a:srgbClr>
                  </a:outerShdw>
                </a:effectLst>
                <a:latin typeface="Helvetica"/>
                <a:cs typeface="Helvetica"/>
              </a:rPr>
              <a:t>As we have seen, uncertainty as to how technology can affect norms, practices, the world around us, and our very </a:t>
            </a:r>
            <a:r>
              <a:rPr lang="en-US" sz="1700" i="1" dirty="0">
                <a:solidFill>
                  <a:srgbClr val="FFFFFF"/>
                </a:solidFill>
                <a:effectLst>
                  <a:outerShdw blurRad="50800" dist="38100" dir="2700000" algn="tl" rotWithShape="0">
                    <a:srgbClr val="000000">
                      <a:alpha val="43000"/>
                    </a:srgbClr>
                  </a:outerShdw>
                </a:effectLst>
                <a:latin typeface="Helvetica"/>
                <a:cs typeface="Helvetica"/>
              </a:rPr>
              <a:t>selves</a:t>
            </a:r>
            <a:r>
              <a:rPr lang="en-US" sz="1700" dirty="0">
                <a:solidFill>
                  <a:srgbClr val="FFFFFF"/>
                </a:solidFill>
                <a:effectLst>
                  <a:outerShdw blurRad="50800" dist="38100" dir="2700000" algn="tl" rotWithShape="0">
                    <a:srgbClr val="000000">
                      <a:alpha val="43000"/>
                    </a:srgbClr>
                  </a:outerShdw>
                </a:effectLst>
                <a:latin typeface="Helvetica"/>
                <a:cs typeface="Helvetica"/>
              </a:rPr>
              <a:t> can lead some to blame the tools themselves, calling on technological determinism to explain the changes they see around them. </a:t>
            </a:r>
          </a:p>
          <a:p>
            <a:pPr marL="0" indent="0">
              <a:lnSpc>
                <a:spcPct val="120000"/>
              </a:lnSpc>
              <a:buNone/>
            </a:pPr>
            <a:endParaRPr lang="en-US" sz="17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700" dirty="0">
                <a:solidFill>
                  <a:srgbClr val="FFFFFF"/>
                </a:solidFill>
                <a:effectLst>
                  <a:outerShdw blurRad="50800" dist="38100" dir="2700000" algn="tl" rotWithShape="0">
                    <a:srgbClr val="000000">
                      <a:alpha val="43000"/>
                    </a:srgbClr>
                  </a:outerShdw>
                </a:effectLst>
                <a:latin typeface="Helvetica"/>
                <a:cs typeface="Helvetica"/>
              </a:rPr>
              <a:t>Change is constantly underway in tech-rich societies, and it is not always easy to handle.</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11.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437979" y="1417638"/>
            <a:ext cx="3743011" cy="3544343"/>
          </a:xfrm>
          <a:prstGeom prst="rect">
            <a:avLst/>
          </a:prstGeom>
        </p:spPr>
      </p:pic>
      <p:sp>
        <p:nvSpPr>
          <p:cNvPr id="7" name="TextBox 6"/>
          <p:cNvSpPr txBox="1"/>
          <p:nvPr/>
        </p:nvSpPr>
        <p:spPr>
          <a:xfrm>
            <a:off x="6453860" y="4949652"/>
            <a:ext cx="2023329" cy="246221"/>
          </a:xfrm>
          <a:prstGeom prst="rect">
            <a:avLst/>
          </a:prstGeom>
          <a:noFill/>
        </p:spPr>
        <p:txBody>
          <a:bodyPr wrap="square" rtlCol="0">
            <a:spAutoFit/>
          </a:bodyPr>
          <a:lstStyle/>
          <a:p>
            <a:r>
              <a:rPr lang="en-US" sz="1000" dirty="0">
                <a:solidFill>
                  <a:srgbClr val="FFFFFF"/>
                </a:solidFill>
              </a:rPr>
              <a:t>Image Source: </a:t>
            </a:r>
            <a:r>
              <a:rPr lang="en-US" sz="1000" dirty="0" err="1">
                <a:solidFill>
                  <a:srgbClr val="FFFFFF"/>
                </a:solidFill>
              </a:rPr>
              <a:t>Dreamstime.com</a:t>
            </a:r>
            <a:endParaRPr lang="en-US" sz="1000" dirty="0">
              <a:solidFill>
                <a:srgbClr val="FFFFFF"/>
              </a:solidFill>
            </a:endParaRPr>
          </a:p>
        </p:txBody>
      </p:sp>
    </p:spTree>
    <p:extLst>
      <p:ext uri="{BB962C8B-B14F-4D97-AF65-F5344CB8AC3E}">
        <p14:creationId xmlns:p14="http://schemas.microsoft.com/office/powerpoint/2010/main" val="25813048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a:solidFill>
                  <a:srgbClr val="FFFFFF"/>
                </a:solidFill>
                <a:effectLst>
                  <a:outerShdw blurRad="50800" dist="38100" dir="2700000" algn="tl" rotWithShape="0">
                    <a:srgbClr val="000000">
                      <a:alpha val="43000"/>
                    </a:srgbClr>
                  </a:outerShdw>
                </a:effectLst>
              </a:rPr>
              <a:t>OUR PERSONAL PATHS</a:t>
            </a:r>
            <a:endParaRPr lang="en-US" dirty="0">
              <a:solidFill>
                <a:srgbClr val="FFFFFF"/>
              </a:solidFill>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726111" y="1778093"/>
            <a:ext cx="4524581" cy="4670650"/>
          </a:xfrm>
        </p:spPr>
        <p:txBody>
          <a:bodyPr>
            <a:normAutofit/>
          </a:bodyPr>
          <a:lstStyle/>
          <a:p>
            <a:pPr marL="0" indent="0">
              <a:lnSpc>
                <a:spcPct val="120000"/>
              </a:lnSpc>
              <a:buNone/>
            </a:pPr>
            <a:endParaRPr lang="en-US" sz="18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800" dirty="0">
                <a:solidFill>
                  <a:srgbClr val="FFFFFF"/>
                </a:solidFill>
                <a:effectLst>
                  <a:outerShdw blurRad="50800" dist="38100" dir="2700000" algn="tl" rotWithShape="0">
                    <a:srgbClr val="000000">
                      <a:alpha val="43000"/>
                    </a:srgbClr>
                  </a:outerShdw>
                </a:effectLst>
                <a:latin typeface="Helvetica"/>
                <a:cs typeface="Helvetica"/>
              </a:rPr>
              <a:t>But change is the only certainty as we move along our personal and social pathways. </a:t>
            </a:r>
          </a:p>
          <a:p>
            <a:pPr marL="0" indent="0">
              <a:lnSpc>
                <a:spcPct val="120000"/>
              </a:lnSpc>
              <a:buNone/>
            </a:pPr>
            <a:endParaRPr lang="en-US" sz="18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800" dirty="0">
                <a:solidFill>
                  <a:srgbClr val="FFFFFF"/>
                </a:solidFill>
                <a:effectLst>
                  <a:outerShdw blurRad="50800" dist="38100" dir="2700000" algn="tl" rotWithShape="0">
                    <a:srgbClr val="000000">
                      <a:alpha val="43000"/>
                    </a:srgbClr>
                  </a:outerShdw>
                </a:effectLst>
                <a:latin typeface="Helvetica"/>
                <a:cs typeface="Helvetica"/>
              </a:rPr>
              <a:t>Individuals will always be challenged to create cohesive identifies and communities and to understand the workings of both. </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0006" y="1963631"/>
            <a:ext cx="2625554" cy="2939054"/>
          </a:xfrm>
          <a:prstGeom prst="rect">
            <a:avLst/>
          </a:prstGeom>
        </p:spPr>
      </p:pic>
    </p:spTree>
    <p:extLst>
      <p:ext uri="{BB962C8B-B14F-4D97-AF65-F5344CB8AC3E}">
        <p14:creationId xmlns:p14="http://schemas.microsoft.com/office/powerpoint/2010/main" val="17075785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a:solidFill>
                  <a:srgbClr val="FFFFFF"/>
                </a:solidFill>
                <a:effectLst>
                  <a:outerShdw blurRad="50800" dist="38100" dir="2700000" algn="tl" rotWithShape="0">
                    <a:srgbClr val="000000">
                      <a:alpha val="43000"/>
                    </a:srgbClr>
                  </a:outerShdw>
                </a:effectLst>
              </a:rPr>
              <a:t>OUR PERSONAL PATHS</a:t>
            </a:r>
            <a:endParaRPr lang="en-US" dirty="0">
              <a:solidFill>
                <a:srgbClr val="FFFFFF"/>
              </a:solidFill>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457200" y="1417638"/>
            <a:ext cx="4524581" cy="4670650"/>
          </a:xfrm>
        </p:spPr>
        <p:txBody>
          <a:bodyPr>
            <a:normAutofit/>
          </a:bodyPr>
          <a:lstStyle/>
          <a:p>
            <a:pPr marL="0" indent="0">
              <a:lnSpc>
                <a:spcPct val="120000"/>
              </a:lnSpc>
              <a:buNone/>
            </a:pPr>
            <a:endParaRPr lang="en-US" sz="18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800" dirty="0">
                <a:solidFill>
                  <a:srgbClr val="FFFFFF"/>
                </a:solidFill>
                <a:effectLst>
                  <a:outerShdw blurRad="50800" dist="38100" dir="2700000" algn="tl" rotWithShape="0">
                    <a:srgbClr val="000000">
                      <a:alpha val="43000"/>
                    </a:srgbClr>
                  </a:outerShdw>
                </a:effectLst>
                <a:latin typeface="Helvetica"/>
                <a:cs typeface="Helvetica"/>
              </a:rPr>
              <a:t>Still, we can remind ourselves that continuity is at least as prevalent as change. </a:t>
            </a:r>
          </a:p>
          <a:p>
            <a:pPr marL="0" indent="0">
              <a:lnSpc>
                <a:spcPct val="120000"/>
              </a:lnSpc>
              <a:buNone/>
            </a:pPr>
            <a:endParaRPr lang="en-US" sz="18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800" dirty="0">
                <a:solidFill>
                  <a:srgbClr val="FFFFFF"/>
                </a:solidFill>
                <a:effectLst>
                  <a:outerShdw blurRad="50800" dist="38100" dir="2700000" algn="tl" rotWithShape="0">
                    <a:srgbClr val="000000">
                      <a:alpha val="43000"/>
                    </a:srgbClr>
                  </a:outerShdw>
                </a:effectLst>
                <a:latin typeface="Helvetica"/>
                <a:cs typeface="Helvetica"/>
              </a:rPr>
              <a:t>Old and new media often coexist side-by-side (pencils and computers, books and e-readers, pianos and </a:t>
            </a:r>
            <a:r>
              <a:rPr lang="en-US" sz="1800" dirty="0" smtClean="0">
                <a:solidFill>
                  <a:srgbClr val="FFFFFF"/>
                </a:solidFill>
                <a:effectLst>
                  <a:outerShdw blurRad="50800" dist="38100" dir="2700000" algn="tl" rotWithShape="0">
                    <a:srgbClr val="000000">
                      <a:alpha val="43000"/>
                    </a:srgbClr>
                  </a:outerShdw>
                </a:effectLst>
                <a:latin typeface="Helvetica"/>
                <a:cs typeface="Helvetica"/>
              </a:rPr>
              <a:t>electronic synthesizers</a:t>
            </a:r>
            <a:r>
              <a:rPr lang="en-US" sz="1800" dirty="0">
                <a:solidFill>
                  <a:srgbClr val="FFFFFF"/>
                </a:solidFill>
                <a:effectLst>
                  <a:outerShdw blurRad="50800" dist="38100" dir="2700000" algn="tl" rotWithShape="0">
                    <a:srgbClr val="000000">
                      <a:alpha val="43000"/>
                    </a:srgbClr>
                  </a:outerShdw>
                </a:effectLst>
                <a:latin typeface="Helvetica"/>
                <a:cs typeface="Helvetica"/>
              </a:rPr>
              <a:t>).</a:t>
            </a:r>
          </a:p>
          <a:p>
            <a:pPr marL="0" indent="0">
              <a:lnSpc>
                <a:spcPct val="120000"/>
              </a:lnSpc>
              <a:buNone/>
            </a:pPr>
            <a:endParaRPr lang="en-US" sz="18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800" dirty="0">
                <a:solidFill>
                  <a:srgbClr val="FFFFFF"/>
                </a:solidFill>
                <a:effectLst>
                  <a:outerShdw blurRad="50800" dist="38100" dir="2700000" algn="tl" rotWithShape="0">
                    <a:srgbClr val="000000">
                      <a:alpha val="43000"/>
                    </a:srgbClr>
                  </a:outerShdw>
                </a:effectLst>
                <a:latin typeface="Helvetica"/>
                <a:cs typeface="Helvetica"/>
              </a:rPr>
              <a:t>The world does not completely re-make itself </a:t>
            </a:r>
            <a:r>
              <a:rPr lang="en-US" sz="1800" dirty="0" smtClean="0">
                <a:solidFill>
                  <a:srgbClr val="FFFFFF"/>
                </a:solidFill>
                <a:effectLst>
                  <a:outerShdw blurRad="50800" dist="38100" dir="2700000" algn="tl" rotWithShape="0">
                    <a:srgbClr val="000000">
                      <a:alpha val="43000"/>
                    </a:srgbClr>
                  </a:outerShdw>
                </a:effectLst>
                <a:latin typeface="Helvetica"/>
                <a:cs typeface="Helvetica"/>
              </a:rPr>
              <a:t>overnight (although it sometimes feels that way)!</a:t>
            </a:r>
            <a:endParaRPr lang="en-US" sz="18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endParaRPr lang="en-US" sz="18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endParaRPr lang="en-US" sz="18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endParaRPr lang="en-US" sz="1800" dirty="0">
              <a:solidFill>
                <a:srgbClr val="FFFFFF"/>
              </a:solidFill>
              <a:effectLst>
                <a:outerShdw blurRad="50800" dist="38100" dir="2700000" algn="tl" rotWithShape="0">
                  <a:srgbClr val="000000">
                    <a:alpha val="43000"/>
                  </a:srgbClr>
                </a:outerShdw>
              </a:effectLst>
              <a:latin typeface="Helvetica"/>
              <a:cs typeface="Helvetica"/>
            </a:endParaRP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0006" y="2120381"/>
            <a:ext cx="2625554" cy="2625554"/>
          </a:xfrm>
          <a:prstGeom prst="rect">
            <a:avLst/>
          </a:prstGeom>
        </p:spPr>
      </p:pic>
      <p:sp>
        <p:nvSpPr>
          <p:cNvPr id="7" name="Rectangle 6"/>
          <p:cNvSpPr/>
          <p:nvPr/>
        </p:nvSpPr>
        <p:spPr>
          <a:xfrm>
            <a:off x="5616876" y="4779890"/>
            <a:ext cx="4572000" cy="246221"/>
          </a:xfrm>
          <a:prstGeom prst="rect">
            <a:avLst/>
          </a:prstGeom>
        </p:spPr>
        <p:txBody>
          <a:bodyPr>
            <a:spAutoFit/>
          </a:bodyPr>
          <a:lstStyle/>
          <a:p>
            <a:r>
              <a:rPr lang="en-US" sz="1000" dirty="0">
                <a:solidFill>
                  <a:schemeClr val="bg1"/>
                </a:solidFill>
              </a:rPr>
              <a:t>Image source: henrygilamonster.wikispaces.com</a:t>
            </a:r>
          </a:p>
        </p:txBody>
      </p:sp>
    </p:spTree>
    <p:extLst>
      <p:ext uri="{BB962C8B-B14F-4D97-AF65-F5344CB8AC3E}">
        <p14:creationId xmlns:p14="http://schemas.microsoft.com/office/powerpoint/2010/main" val="17317765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FFFFFF"/>
                </a:solidFill>
                <a:effectLst>
                  <a:outerShdw blurRad="50800" dist="38100" dir="2700000" algn="tl" rotWithShape="0">
                    <a:srgbClr val="000000">
                      <a:alpha val="43000"/>
                    </a:srgbClr>
                  </a:outerShdw>
                </a:effectLst>
              </a:rPr>
              <a:t>OUR PERSONAL PATHS</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5068504" y="1622324"/>
            <a:ext cx="3352672" cy="3627258"/>
          </a:xfrm>
        </p:spPr>
        <p:txBody>
          <a:bodyPr>
            <a:normAutofit/>
          </a:bodyPr>
          <a:lstStyle/>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Individuals will continue to express and expand their humanity – to explore new uses and implications of the internet and digital media and to consider how to fold these new practices into their current livelihoods and lifestyles.</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13.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4884" y="1859109"/>
            <a:ext cx="3490544" cy="3541501"/>
          </a:xfrm>
          <a:prstGeom prst="rect">
            <a:avLst/>
          </a:prstGeom>
        </p:spPr>
      </p:pic>
      <p:sp>
        <p:nvSpPr>
          <p:cNvPr id="7" name="TextBox 6"/>
          <p:cNvSpPr txBox="1"/>
          <p:nvPr/>
        </p:nvSpPr>
        <p:spPr>
          <a:xfrm>
            <a:off x="1916537" y="5249582"/>
            <a:ext cx="1560433" cy="246221"/>
          </a:xfrm>
          <a:prstGeom prst="rect">
            <a:avLst/>
          </a:prstGeom>
          <a:noFill/>
        </p:spPr>
        <p:txBody>
          <a:bodyPr wrap="square" rtlCol="0">
            <a:spAutoFit/>
          </a:bodyPr>
          <a:lstStyle/>
          <a:p>
            <a:r>
              <a:rPr lang="en-US" sz="1000" dirty="0">
                <a:solidFill>
                  <a:srgbClr val="FFFFFF"/>
                </a:solidFill>
              </a:rPr>
              <a:t>Image Source: </a:t>
            </a:r>
            <a:r>
              <a:rPr lang="en-US" sz="1000" dirty="0" err="1">
                <a:solidFill>
                  <a:srgbClr val="FFFFFF"/>
                </a:solidFill>
              </a:rPr>
              <a:t>Freepik</a:t>
            </a:r>
            <a:endParaRPr lang="en-US" sz="1000" dirty="0">
              <a:solidFill>
                <a:srgbClr val="FFFFFF"/>
              </a:solidFill>
            </a:endParaRPr>
          </a:p>
        </p:txBody>
      </p:sp>
    </p:spTree>
    <p:extLst>
      <p:ext uri="{BB962C8B-B14F-4D97-AF65-F5344CB8AC3E}">
        <p14:creationId xmlns:p14="http://schemas.microsoft.com/office/powerpoint/2010/main" val="3095425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FFFFFF"/>
                </a:solidFill>
                <a:effectLst>
                  <a:outerShdw blurRad="50800" dist="38100" dir="2700000" algn="tl" rotWithShape="0">
                    <a:srgbClr val="000000">
                      <a:alpha val="43000"/>
                    </a:srgbClr>
                  </a:outerShdw>
                </a:effectLst>
              </a:rPr>
              <a:t>OUR PERSONAL PATHS</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938058" y="1319981"/>
            <a:ext cx="3641315" cy="4697361"/>
          </a:xfrm>
        </p:spPr>
        <p:txBody>
          <a:bodyPr>
            <a:normAutofit fontScale="92500" lnSpcReduction="2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The future holds infinite possibilities. These can be daunting and overpowering or exciting and freeing.</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We must make choices that empower us, help others do the same, and work to keep our techno-social institutions strong, so that we can build a </a:t>
            </a:r>
            <a:r>
              <a:rPr lang="en-US" sz="1900" dirty="0" err="1">
                <a:solidFill>
                  <a:srgbClr val="FFFFFF"/>
                </a:solidFill>
                <a:effectLst>
                  <a:outerShdw blurRad="50800" dist="38100" dir="2700000" algn="tl" rotWithShape="0">
                    <a:srgbClr val="000000">
                      <a:alpha val="43000"/>
                    </a:srgbClr>
                  </a:outerShdw>
                </a:effectLst>
                <a:latin typeface="Helvetica"/>
                <a:cs typeface="Helvetica"/>
              </a:rPr>
              <a:t>superconnected</a:t>
            </a:r>
            <a:r>
              <a:rPr lang="en-US" sz="1900" dirty="0">
                <a:solidFill>
                  <a:srgbClr val="FFFFFF"/>
                </a:solidFill>
                <a:effectLst>
                  <a:outerShdw blurRad="50800" dist="38100" dir="2700000" algn="tl" rotWithShape="0">
                    <a:srgbClr val="000000">
                      <a:alpha val="43000"/>
                    </a:srgbClr>
                  </a:outerShdw>
                </a:effectLst>
                <a:latin typeface="Helvetica"/>
                <a:cs typeface="Helvetica"/>
              </a:rPr>
              <a:t>, techno-social world worth living in.</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Good luck on your </a:t>
            </a:r>
            <a:r>
              <a:rPr lang="en-US" sz="1900" dirty="0" err="1">
                <a:solidFill>
                  <a:srgbClr val="FFFFFF"/>
                </a:solidFill>
                <a:effectLst>
                  <a:outerShdw blurRad="50800" dist="38100" dir="2700000" algn="tl" rotWithShape="0">
                    <a:srgbClr val="000000">
                      <a:alpha val="43000"/>
                    </a:srgbClr>
                  </a:outerShdw>
                </a:effectLst>
                <a:latin typeface="Helvetica"/>
                <a:cs typeface="Helvetica"/>
              </a:rPr>
              <a:t>superconnected</a:t>
            </a:r>
            <a:r>
              <a:rPr lang="en-US" sz="1900" dirty="0">
                <a:solidFill>
                  <a:srgbClr val="FFFFFF"/>
                </a:solidFill>
                <a:effectLst>
                  <a:outerShdw blurRad="50800" dist="38100" dir="2700000" algn="tl" rotWithShape="0">
                    <a:srgbClr val="000000">
                      <a:alpha val="43000"/>
                    </a:srgbClr>
                  </a:outerShdw>
                </a:effectLst>
                <a:latin typeface="Helvetica"/>
                <a:cs typeface="Helvetica"/>
              </a:rPr>
              <a:t> journey!</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14.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118112" y="1417638"/>
            <a:ext cx="5162579" cy="3985149"/>
          </a:xfrm>
          <a:prstGeom prst="rect">
            <a:avLst/>
          </a:prstGeom>
        </p:spPr>
      </p:pic>
      <p:sp>
        <p:nvSpPr>
          <p:cNvPr id="8" name="TextBox 7"/>
          <p:cNvSpPr txBox="1"/>
          <p:nvPr/>
        </p:nvSpPr>
        <p:spPr>
          <a:xfrm>
            <a:off x="5738739" y="5279676"/>
            <a:ext cx="2023329" cy="246221"/>
          </a:xfrm>
          <a:prstGeom prst="rect">
            <a:avLst/>
          </a:prstGeom>
          <a:noFill/>
        </p:spPr>
        <p:txBody>
          <a:bodyPr wrap="square" rtlCol="0">
            <a:spAutoFit/>
          </a:bodyPr>
          <a:lstStyle/>
          <a:p>
            <a:r>
              <a:rPr lang="en-US" sz="1000" dirty="0">
                <a:solidFill>
                  <a:srgbClr val="FFFFFF"/>
                </a:solidFill>
              </a:rPr>
              <a:t>Image Source: </a:t>
            </a:r>
            <a:r>
              <a:rPr lang="en-US" sz="1000" dirty="0" err="1">
                <a:solidFill>
                  <a:srgbClr val="FFFFFF"/>
                </a:solidFill>
              </a:rPr>
              <a:t>nebulastree.com</a:t>
            </a:r>
            <a:endParaRPr lang="en-US" sz="1000" dirty="0">
              <a:solidFill>
                <a:srgbClr val="FFFFFF"/>
              </a:solidFill>
            </a:endParaRPr>
          </a:p>
        </p:txBody>
      </p:sp>
    </p:spTree>
    <p:extLst>
      <p:ext uri="{BB962C8B-B14F-4D97-AF65-F5344CB8AC3E}">
        <p14:creationId xmlns:p14="http://schemas.microsoft.com/office/powerpoint/2010/main" val="11964258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rot="21060000">
            <a:off x="5750592" y="2818546"/>
            <a:ext cx="3445018" cy="891742"/>
          </a:xfrm>
          <a:prstGeom prst="rect">
            <a:avLst/>
          </a:prstGeom>
        </p:spPr>
        <p:txBody>
          <a:bodyPr vert="horz" lIns="91440" tIns="45720" rIns="91440" bIns="45720" rtlCol="0" anchor="ctr" anchorCtr="0">
            <a:noAutofit/>
          </a:bodyPr>
          <a:lstStyle>
            <a:lvl1pPr marL="0" indent="0" algn="l" defTabSz="914400" rtl="0" eaLnBrk="1" latinLnBrk="0" hangingPunct="1">
              <a:spcBef>
                <a:spcPts val="0"/>
              </a:spcBef>
              <a:spcAft>
                <a:spcPts val="0"/>
              </a:spcAft>
              <a:buFontTx/>
              <a:buNone/>
              <a:defRPr sz="2400" kern="1200">
                <a:solidFill>
                  <a:schemeClr val="bg1"/>
                </a:solidFill>
                <a:effectLst/>
                <a:latin typeface="+mn-lt"/>
                <a:ea typeface="+mn-ea"/>
                <a:cs typeface="+mn-cs"/>
              </a:defRPr>
            </a:lvl1pPr>
            <a:lvl2pPr marL="457200" indent="0" algn="ctr" defTabSz="914400" rtl="0" eaLnBrk="1" latinLnBrk="0" hangingPunct="1">
              <a:spcBef>
                <a:spcPts val="0"/>
              </a:spcBef>
              <a:spcAft>
                <a:spcPts val="1000"/>
              </a:spcAft>
              <a:buFontTx/>
              <a:buNone/>
              <a:defRPr sz="2200" kern="1200">
                <a:solidFill>
                  <a:schemeClr val="tx1">
                    <a:tint val="75000"/>
                  </a:schemeClr>
                </a:solidFill>
                <a:effectLst>
                  <a:outerShdw blurRad="38100" dist="38100" dir="2700000" algn="tl">
                    <a:srgbClr val="000000">
                      <a:alpha val="43137"/>
                    </a:srgbClr>
                  </a:outerShdw>
                </a:effectLst>
                <a:latin typeface="+mn-lt"/>
                <a:ea typeface="+mn-ea"/>
                <a:cs typeface="+mn-cs"/>
              </a:defRPr>
            </a:lvl2pPr>
            <a:lvl3pPr marL="914400" indent="0" algn="ctr" defTabSz="914400" rtl="0" eaLnBrk="1" latinLnBrk="0" hangingPunct="1">
              <a:spcBef>
                <a:spcPts val="0"/>
              </a:spcBef>
              <a:spcAft>
                <a:spcPts val="1000"/>
              </a:spcAft>
              <a:buFontTx/>
              <a:buNone/>
              <a:defRPr sz="2000" kern="1200">
                <a:solidFill>
                  <a:schemeClr val="tx1">
                    <a:tint val="75000"/>
                  </a:schemeClr>
                </a:solidFill>
                <a:effectLst>
                  <a:outerShdw blurRad="38100" dist="38100" dir="2700000" algn="tl">
                    <a:srgbClr val="000000">
                      <a:alpha val="43137"/>
                    </a:srgbClr>
                  </a:outerShdw>
                </a:effectLst>
                <a:latin typeface="+mn-lt"/>
                <a:ea typeface="+mn-ea"/>
                <a:cs typeface="+mn-cs"/>
              </a:defRPr>
            </a:lvl3pPr>
            <a:lvl4pPr marL="1371600" indent="0" algn="ctr" defTabSz="914400" rtl="0" eaLnBrk="1" latinLnBrk="0" hangingPunct="1">
              <a:spcBef>
                <a:spcPts val="0"/>
              </a:spcBef>
              <a:spcAft>
                <a:spcPts val="1000"/>
              </a:spcAft>
              <a:buFontTx/>
              <a:buNone/>
              <a:defRPr sz="1800" kern="1200">
                <a:solidFill>
                  <a:schemeClr val="tx1">
                    <a:tint val="75000"/>
                  </a:schemeClr>
                </a:solidFill>
                <a:effectLst>
                  <a:outerShdw blurRad="38100" dist="38100" dir="2700000" algn="tl">
                    <a:srgbClr val="000000">
                      <a:alpha val="43137"/>
                    </a:srgbClr>
                  </a:outerShdw>
                </a:effectLst>
                <a:latin typeface="+mn-lt"/>
                <a:ea typeface="+mn-ea"/>
                <a:cs typeface="+mn-cs"/>
              </a:defRPr>
            </a:lvl4pPr>
            <a:lvl5pPr marL="1828800" indent="0" algn="ctr" defTabSz="914400" rtl="0" eaLnBrk="1" latinLnBrk="0" hangingPunct="1">
              <a:spcBef>
                <a:spcPts val="0"/>
              </a:spcBef>
              <a:spcAft>
                <a:spcPts val="1000"/>
              </a:spcAft>
              <a:buFontTx/>
              <a:buNone/>
              <a:defRPr sz="1800" kern="1200">
                <a:solidFill>
                  <a:schemeClr val="tx1">
                    <a:tint val="75000"/>
                  </a:schemeClr>
                </a:solidFill>
                <a:effectLst>
                  <a:outerShdw blurRad="38100" dist="38100" dir="2700000" algn="tl">
                    <a:srgbClr val="000000">
                      <a:alpha val="43137"/>
                    </a:srgbClr>
                  </a:outerShdw>
                </a:effectLst>
                <a:latin typeface="+mn-lt"/>
                <a:ea typeface="+mn-ea"/>
                <a:cs typeface="+mn-cs"/>
              </a:defRPr>
            </a:lvl5pPr>
            <a:lvl6pPr marL="22860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6pPr>
            <a:lvl7pPr marL="27432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7pPr>
            <a:lvl8pPr marL="32004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8pPr>
            <a:lvl9pPr marL="36576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9pPr>
          </a:lstStyle>
          <a:p>
            <a:r>
              <a:rPr lang="en-US" sz="1400" dirty="0"/>
              <a:t>THE INTERNET, DIGITAL MEDIA &amp; TECHNO-SOCIAL LIFE, 3RD EDITION</a:t>
            </a:r>
          </a:p>
          <a:p>
            <a:endParaRPr lang="en-US" sz="1400" dirty="0"/>
          </a:p>
          <a:p>
            <a:r>
              <a:rPr lang="en-US" sz="1400" dirty="0"/>
              <a:t>	MARY CHAYKO</a:t>
            </a:r>
          </a:p>
        </p:txBody>
      </p:sp>
      <p:sp>
        <p:nvSpPr>
          <p:cNvPr id="6" name="TextBox 5"/>
          <p:cNvSpPr txBox="1"/>
          <p:nvPr/>
        </p:nvSpPr>
        <p:spPr>
          <a:xfrm rot="21049424">
            <a:off x="1864033" y="4222999"/>
            <a:ext cx="7001736" cy="1815882"/>
          </a:xfrm>
          <a:prstGeom prst="rect">
            <a:avLst/>
          </a:prstGeom>
          <a:noFill/>
        </p:spPr>
        <p:txBody>
          <a:bodyPr wrap="square" rtlCol="0">
            <a:spAutoFit/>
          </a:bodyPr>
          <a:lstStyle/>
          <a:p>
            <a:r>
              <a:rPr lang="en-US" sz="1400" dirty="0">
                <a:solidFill>
                  <a:schemeClr val="bg1"/>
                </a:solidFill>
              </a:rPr>
              <a:t>These lecture slides support the Sage Publications book </a:t>
            </a:r>
            <a:r>
              <a:rPr lang="en-US" sz="1400" i="1" dirty="0" err="1">
                <a:solidFill>
                  <a:schemeClr val="bg1"/>
                </a:solidFill>
              </a:rPr>
              <a:t>Superconnected</a:t>
            </a:r>
            <a:r>
              <a:rPr lang="en-US" sz="1400" i="1" dirty="0">
                <a:solidFill>
                  <a:schemeClr val="bg1"/>
                </a:solidFill>
              </a:rPr>
              <a:t>: The Internet, Digital Media, and Techno-Social Life (third</a:t>
            </a:r>
            <a:r>
              <a:rPr lang="en-US" sz="1400" dirty="0">
                <a:solidFill>
                  <a:schemeClr val="bg1"/>
                </a:solidFill>
              </a:rPr>
              <a:t> edition</a:t>
            </a:r>
            <a:r>
              <a:rPr lang="en-US" sz="1400">
                <a:solidFill>
                  <a:schemeClr val="bg1"/>
                </a:solidFill>
              </a:rPr>
              <a:t>, </a:t>
            </a:r>
            <a:r>
              <a:rPr lang="en-US" sz="1400" smtClean="0">
                <a:solidFill>
                  <a:schemeClr val="bg1"/>
                </a:solidFill>
              </a:rPr>
              <a:t>2021) </a:t>
            </a:r>
            <a:r>
              <a:rPr lang="en-US" sz="1400" dirty="0">
                <a:solidFill>
                  <a:schemeClr val="bg1"/>
                </a:solidFill>
              </a:rPr>
              <a:t>by Mary Chayko (Rutgers University) and were created by Mary Chayko, Shravan Regret Iyer and </a:t>
            </a:r>
            <a:r>
              <a:rPr lang="en-US" sz="1400" dirty="0" err="1">
                <a:solidFill>
                  <a:schemeClr val="bg1"/>
                </a:solidFill>
              </a:rPr>
              <a:t>Seulki</a:t>
            </a:r>
            <a:r>
              <a:rPr lang="en-US" sz="1400" dirty="0">
                <a:solidFill>
                  <a:schemeClr val="bg1"/>
                </a:solidFill>
              </a:rPr>
              <a:t> </a:t>
            </a:r>
            <a:r>
              <a:rPr lang="en-US" sz="1400" dirty="0" smtClean="0">
                <a:solidFill>
                  <a:schemeClr val="bg1"/>
                </a:solidFill>
              </a:rPr>
              <a:t>Lee-</a:t>
            </a:r>
            <a:r>
              <a:rPr lang="en-US" sz="1400" dirty="0" err="1" smtClean="0">
                <a:solidFill>
                  <a:schemeClr val="bg1"/>
                </a:solidFill>
              </a:rPr>
              <a:t>Geiller</a:t>
            </a:r>
            <a:r>
              <a:rPr lang="en-US" sz="1400" dirty="0" smtClean="0">
                <a:solidFill>
                  <a:schemeClr val="bg1"/>
                </a:solidFill>
              </a:rPr>
              <a:t>. </a:t>
            </a:r>
            <a:endParaRPr lang="en-US" sz="1400" dirty="0">
              <a:solidFill>
                <a:schemeClr val="bg1"/>
              </a:solidFill>
            </a:endParaRPr>
          </a:p>
          <a:p>
            <a:r>
              <a:rPr lang="en-US" sz="1400" dirty="0">
                <a:solidFill>
                  <a:schemeClr val="bg1"/>
                </a:solidFill>
              </a:rPr>
              <a:t>Text is excerpted from, and sources are referenced in, the book. Permission to use and share this slideshow is granted; please acknowledge Mary Chayko as author. For permissions and options for customizing these slides, contact Prof. Chayko at mary.chayko@rutgers.edu.</a:t>
            </a:r>
          </a:p>
          <a:p>
            <a:endParaRPr lang="en-US" sz="1400" dirty="0">
              <a:solidFill>
                <a:schemeClr val="bg1"/>
              </a:solidFill>
            </a:endParaRPr>
          </a:p>
          <a:p>
            <a:r>
              <a:rPr lang="en-US" sz="1400" dirty="0">
                <a:solidFill>
                  <a:schemeClr val="bg1"/>
                </a:solidFill>
              </a:rPr>
              <a:t>Review copies of </a:t>
            </a:r>
            <a:r>
              <a:rPr lang="en-US" sz="1400" i="1" dirty="0" err="1">
                <a:solidFill>
                  <a:schemeClr val="bg1"/>
                </a:solidFill>
              </a:rPr>
              <a:t>Superconnected</a:t>
            </a:r>
            <a:r>
              <a:rPr lang="en-US" sz="1400" dirty="0">
                <a:solidFill>
                  <a:schemeClr val="bg1"/>
                </a:solidFill>
              </a:rPr>
              <a:t> and copies for purchase may be obtained </a:t>
            </a:r>
            <a:r>
              <a:rPr lang="en-US" sz="1400" dirty="0">
                <a:solidFill>
                  <a:srgbClr val="FFFF00"/>
                </a:solidFill>
                <a:hlinkClick r:id="rId2"/>
              </a:rPr>
              <a:t>here</a:t>
            </a:r>
            <a:endParaRPr lang="en-US" sz="1400" dirty="0">
              <a:solidFill>
                <a:srgbClr val="FFFF00"/>
              </a:solidFill>
            </a:endParaRPr>
          </a:p>
        </p:txBody>
      </p:sp>
      <p:pic>
        <p:nvPicPr>
          <p:cNvPr id="2050" name="Picture 2" descr="undefined"/>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135046" y="6187454"/>
            <a:ext cx="1699239" cy="509773"/>
          </a:xfrm>
          <a:prstGeom prst="rect">
            <a:avLst/>
          </a:prstGeom>
          <a:noFill/>
          <a:effectLst>
            <a:outerShdw blurRad="50800" dir="2700000" algn="tl" rotWithShape="0">
              <a:srgbClr val="000000">
                <a:alpha val="43000"/>
              </a:srgbClr>
            </a:outerShdw>
          </a:effectLst>
          <a:extLst>
            <a:ext uri="{909E8E84-426E-40dd-AFC4-6F175D3DCCD1}">
              <a14:hiddenFill xmlns:a14="http://schemas.microsoft.com/office/drawing/2010/main" xmlns="">
                <a:solidFill>
                  <a:srgbClr val="FFFFFF"/>
                </a:solidFill>
              </a14:hiddenFill>
            </a:ext>
          </a:extLst>
        </p:spPr>
      </p:pic>
      <p:pic>
        <p:nvPicPr>
          <p:cNvPr id="7" name="Picture 6" descr="logo.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07536" y="2614028"/>
            <a:ext cx="5065311" cy="2179388"/>
          </a:xfrm>
          <a:prstGeom prst="rect">
            <a:avLst/>
          </a:prstGeom>
        </p:spPr>
      </p:pic>
    </p:spTree>
    <p:extLst>
      <p:ext uri="{BB962C8B-B14F-4D97-AF65-F5344CB8AC3E}">
        <p14:creationId xmlns:p14="http://schemas.microsoft.com/office/powerpoint/2010/main" val="2536130404"/>
      </p:ext>
    </p:extLst>
  </p:cSld>
  <p:clrMapOvr>
    <a:masterClrMapping/>
  </p:clrMapOvr>
</p:sld>
</file>

<file path=ppt/theme/theme1.xml><?xml version="1.0" encoding="utf-8"?>
<a:theme xmlns:a="http://schemas.openxmlformats.org/drawingml/2006/main" name="Sky">
  <a:themeElements>
    <a:clrScheme name="Sky">
      <a:dk1>
        <a:sysClr val="windowText" lastClr="000000"/>
      </a:dk1>
      <a:lt1>
        <a:sysClr val="window" lastClr="FFFFFF"/>
      </a:lt1>
      <a:dk2>
        <a:srgbClr val="1782BF"/>
      </a:dk2>
      <a:lt2>
        <a:srgbClr val="62BCE9"/>
      </a:lt2>
      <a:accent1>
        <a:srgbClr val="073779"/>
      </a:accent1>
      <a:accent2>
        <a:srgbClr val="8FD9FB"/>
      </a:accent2>
      <a:accent3>
        <a:srgbClr val="FFCC00"/>
      </a:accent3>
      <a:accent4>
        <a:srgbClr val="EB6615"/>
      </a:accent4>
      <a:accent5>
        <a:srgbClr val="C76402"/>
      </a:accent5>
      <a:accent6>
        <a:srgbClr val="B523B4"/>
      </a:accent6>
      <a:hlink>
        <a:srgbClr val="FFDE26"/>
      </a:hlink>
      <a:folHlink>
        <a:srgbClr val="DEBE00"/>
      </a:folHlink>
    </a:clrScheme>
    <a:fontScheme name="Sky">
      <a:majorFont>
        <a:latin typeface="Arial Rounded MT Bold"/>
        <a:ea typeface=""/>
        <a:cs typeface=""/>
        <a:font script="Jpan" typeface="ＭＳ Ｐゴシック"/>
        <a:font script="Hans" typeface="宋体"/>
        <a:font script="Hant" typeface="新細明體"/>
      </a:majorFont>
      <a:minorFont>
        <a:latin typeface="Arial Rounded MT Bold"/>
        <a:ea typeface=""/>
        <a:cs typeface=""/>
        <a:font script="Jpan" typeface="ＭＳ Ｐゴシック"/>
        <a:font script="Hans" typeface="宋体"/>
        <a:font script="Hant" typeface="新細明體"/>
      </a:minorFont>
    </a:fontScheme>
    <a:fmtScheme name="Sky">
      <a:fillStyleLst>
        <a:solidFill>
          <a:schemeClr val="phClr"/>
        </a:solidFill>
        <a:solidFill>
          <a:schemeClr val="phClr">
            <a:alpha val="50000"/>
          </a:schemeClr>
        </a:solidFill>
        <a:gradFill rotWithShape="1">
          <a:gsLst>
            <a:gs pos="0">
              <a:schemeClr val="phClr">
                <a:shade val="30000"/>
                <a:satMod val="130000"/>
              </a:schemeClr>
            </a:gs>
            <a:gs pos="80000">
              <a:schemeClr val="phClr">
                <a:shade val="93000"/>
                <a:satMod val="130000"/>
              </a:schemeClr>
            </a:gs>
            <a:gs pos="100000">
              <a:schemeClr val="phClr">
                <a:shade val="94000"/>
                <a:satMod val="135000"/>
              </a:schemeClr>
            </a:gs>
          </a:gsLst>
          <a:lin ang="14400000" scaled="1"/>
        </a:grad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63500" cap="flat" cmpd="sng" algn="ctr">
          <a:solidFill>
            <a:schemeClr val="phClr"/>
          </a:solidFill>
          <a:prstDash val="solid"/>
        </a:ln>
      </a:lnStyleLst>
      <a:effectStyleLst>
        <a:effectStyle>
          <a:effectLst/>
        </a:effectStyle>
        <a:effectStyle>
          <a:effectLst>
            <a:outerShdw blurRad="88900" dist="63500" dir="3000000" algn="br" rotWithShape="0">
              <a:srgbClr val="000000">
                <a:alpha val="35000"/>
              </a:srgbClr>
            </a:outerShdw>
          </a:effectLst>
        </a:effectStyle>
        <a:effectStyle>
          <a:effectLst>
            <a:innerShdw blurRad="50800" dist="25400" dir="6600000">
              <a:srgbClr val="000000">
                <a:alpha val="50000"/>
              </a:srgbClr>
            </a:innerShdw>
            <a:reflection blurRad="12700" stA="26000" endPos="28000" dist="38100" dir="5400000" sy="-100000" rotWithShape="0"/>
          </a:effectLst>
        </a:effectStyle>
      </a:effectStyleLst>
      <a:bgFillStyleLst>
        <a:solidFill>
          <a:schemeClr val="phClr"/>
        </a:solidFill>
        <a:gradFill rotWithShape="1">
          <a:gsLst>
            <a:gs pos="0">
              <a:schemeClr val="phClr">
                <a:tint val="100000"/>
                <a:satMod val="140000"/>
                <a:lumMod val="105000"/>
              </a:schemeClr>
            </a:gs>
            <a:gs pos="100000">
              <a:schemeClr val="phClr">
                <a:shade val="20000"/>
                <a:satMod val="250000"/>
                <a:lumMod val="110000"/>
              </a:schemeClr>
            </a:gs>
          </a:gsLst>
          <a:path path="circle">
            <a:fillToRect l="50000" t="50000" r="50000" b="50000"/>
          </a:path>
        </a:gradFill>
        <a:gradFill rotWithShape="1">
          <a:gsLst>
            <a:gs pos="0">
              <a:schemeClr val="phClr">
                <a:tint val="80000"/>
                <a:satMod val="300000"/>
              </a:schemeClr>
            </a:gs>
            <a:gs pos="100000">
              <a:schemeClr val="phClr">
                <a:shade val="30000"/>
                <a:satMod val="20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Sky.thmx</Template>
  <TotalTime>9399</TotalTime>
  <Words>1226</Words>
  <Application>Microsoft Office PowerPoint</Application>
  <PresentationFormat>On-screen Show (4:3)</PresentationFormat>
  <Paragraphs>102</Paragraphs>
  <Slides>17</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17</vt:i4>
      </vt:variant>
    </vt:vector>
  </HeadingPairs>
  <TitlesOfParts>
    <vt:vector size="23" baseType="lpstr">
      <vt:lpstr>Arial</vt:lpstr>
      <vt:lpstr>Arial Rounded MT Bold</vt:lpstr>
      <vt:lpstr>Calibri</vt:lpstr>
      <vt:lpstr>Helvetica</vt:lpstr>
      <vt:lpstr>Sky</vt:lpstr>
      <vt:lpstr>Office Theme</vt:lpstr>
      <vt:lpstr>PowerPoint Presentation</vt:lpstr>
      <vt:lpstr>NEW AND EMERGING TECHNOLOGIES</vt:lpstr>
      <vt:lpstr>NEW AND EMERGING TECHNOLOGIES</vt:lpstr>
      <vt:lpstr>NEW AND EMERGING TECHNOLOGIES</vt:lpstr>
      <vt:lpstr>NEW AND EMERGING TECHNOLOGIES</vt:lpstr>
      <vt:lpstr>THE TECHNO-SOCIAL PATH AHEAD</vt:lpstr>
      <vt:lpstr>THE TECHNO-SOCIAL PATH AHEAD</vt:lpstr>
      <vt:lpstr>THE TECHNO-SOCIAL PATH AHEAD</vt:lpstr>
      <vt:lpstr>THE TECHNO-SOCIAL PATH AHEAD</vt:lpstr>
      <vt:lpstr>THE TECHNO-SOCIAL PATH AHEAD</vt:lpstr>
      <vt:lpstr>THE HUMAN-MACHINE CONNECTION</vt:lpstr>
      <vt:lpstr>OUR PERSONAL PATHS</vt:lpstr>
      <vt:lpstr>OUR PERSONAL PATHS</vt:lpstr>
      <vt:lpstr>OUR PERSONAL PATHS</vt:lpstr>
      <vt:lpstr>OUR PERSONAL PATHS</vt:lpstr>
      <vt:lpstr>OUR PERSONAL PATHS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Shravan Regret Iyer</dc:creator>
  <cp:lastModifiedBy>Mary Chayko</cp:lastModifiedBy>
  <cp:revision>679</cp:revision>
  <dcterms:created xsi:type="dcterms:W3CDTF">2017-08-09T16:27:33Z</dcterms:created>
  <dcterms:modified xsi:type="dcterms:W3CDTF">2020-11-15T17:45:57Z</dcterms:modified>
</cp:coreProperties>
</file>