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56" r:id="rId3"/>
    <p:sldId id="258" r:id="rId4"/>
    <p:sldId id="259" r:id="rId5"/>
    <p:sldId id="260" r:id="rId6"/>
    <p:sldId id="261" r:id="rId7"/>
    <p:sldId id="262" r:id="rId8"/>
    <p:sldId id="263" r:id="rId9"/>
    <p:sldId id="264" r:id="rId10"/>
    <p:sldId id="265" r:id="rId11"/>
    <p:sldId id="266" r:id="rId12"/>
    <p:sldId id="267" r:id="rId13"/>
    <p:sldId id="269" r:id="rId14"/>
    <p:sldId id="271" r:id="rId15"/>
    <p:sldId id="272" r:id="rId16"/>
    <p:sldId id="278" r:id="rId17"/>
    <p:sldId id="273"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29"/>
    <p:restoredTop sz="94975" autoAdjust="0"/>
  </p:normalViewPr>
  <p:slideViewPr>
    <p:cSldViewPr snapToGrid="0" snapToObjects="1">
      <p:cViewPr varScale="1">
        <p:scale>
          <a:sx n="86" d="100"/>
          <a:sy n="86" d="100"/>
        </p:scale>
        <p:origin x="163"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731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4823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5893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311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836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459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244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63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8929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3541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49C97A-9923-C949-8391-B27B1E7C6EC8}" type="datetimeFigureOut">
              <a:rPr lang="en-US" smtClean="0">
                <a:solidFill>
                  <a:prstClr val="black">
                    <a:tint val="75000"/>
                  </a:prstClr>
                </a:solidFill>
                <a:latin typeface="Calibri"/>
              </a:rPr>
              <a:pPr/>
              <a:t>11/15/2020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1827832-AEBA-F94B-B8D9-53318AADE81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66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11/15/2020</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C49C97A-9923-C949-8391-B27B1E7C6EC8}" type="datetimeFigureOut">
              <a:rPr lang="en-US" smtClean="0">
                <a:solidFill>
                  <a:prstClr val="black">
                    <a:tint val="75000"/>
                  </a:prstClr>
                </a:solidFill>
                <a:latin typeface="Calibri"/>
              </a:rPr>
              <a:pPr defTabSz="457200"/>
              <a:t>11/15/2020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1827832-AEBA-F94B-B8D9-53318AADE816}" type="slidenum">
              <a:rPr lang="en-US" smtClean="0">
                <a:solidFill>
                  <a:prstClr val="black">
                    <a:tint val="75000"/>
                  </a:prstClr>
                </a:solidFill>
                <a:latin typeface="Calibri"/>
              </a:rPr>
              <a:pPr defTabSz="457200"/>
              <a:t>‹#›</a:t>
            </a:fld>
            <a:endParaRPr lang="en-US">
              <a:solidFill>
                <a:prstClr val="black">
                  <a:tint val="75000"/>
                </a:prstClr>
              </a:solidFill>
              <a:latin typeface="Calibri"/>
            </a:endParaRPr>
          </a:p>
        </p:txBody>
      </p:sp>
    </p:spTree>
    <p:extLst>
      <p:ext uri="{BB962C8B-B14F-4D97-AF65-F5344CB8AC3E}">
        <p14:creationId xmlns:p14="http://schemas.microsoft.com/office/powerpoint/2010/main" val="18666397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us.sagepub.com/en-us/nam/superconnected-the-internet-digital-media-and-techno-social-life/book259314?priorityCode=0B0686" TargetMode="External"/><Relationship Id="rId1" Type="http://schemas.openxmlformats.org/officeDocument/2006/relationships/slideLayout" Target="../slideLayouts/slideLayout15.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tripes-wihtout text 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27" y="1292277"/>
            <a:ext cx="9209534" cy="5188362"/>
          </a:xfrm>
          <a:prstGeom prst="rect">
            <a:avLst/>
          </a:prstGeom>
        </p:spPr>
      </p:pic>
      <p:pic>
        <p:nvPicPr>
          <p:cNvPr id="7"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79221" y="6264405"/>
            <a:ext cx="1699239" cy="50977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ubtitle 2"/>
          <p:cNvSpPr>
            <a:spLocks noGrp="1"/>
          </p:cNvSpPr>
          <p:nvPr>
            <p:ph type="subTitle" idx="1"/>
          </p:nvPr>
        </p:nvSpPr>
        <p:spPr>
          <a:xfrm rot="21047617">
            <a:off x="2615930" y="4760142"/>
            <a:ext cx="6185283" cy="914400"/>
          </a:xfrm>
        </p:spPr>
        <p:txBody>
          <a:bodyPr>
            <a:noAutofit/>
          </a:bodyPr>
          <a:lstStyle/>
          <a:p>
            <a:pPr algn="r"/>
            <a:r>
              <a:rPr lang="en-US" dirty="0"/>
              <a:t>1. SUPERCONNECTEDNESS</a:t>
            </a:r>
          </a:p>
        </p:txBody>
      </p:sp>
      <p:sp>
        <p:nvSpPr>
          <p:cNvPr id="8" name="Subtitle 2"/>
          <p:cNvSpPr txBox="1">
            <a:spLocks/>
          </p:cNvSpPr>
          <p:nvPr/>
        </p:nvSpPr>
        <p:spPr>
          <a:xfrm rot="21060000">
            <a:off x="6087640" y="3132274"/>
            <a:ext cx="3144373" cy="980620"/>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200" dirty="0"/>
              <a:t>THE INTERNET, DIGITAL MEDIA &amp; </a:t>
            </a:r>
          </a:p>
          <a:p>
            <a:r>
              <a:rPr lang="en-US" sz="1200" dirty="0"/>
              <a:t>            TECHNO-SOCIAL LIFE</a:t>
            </a:r>
          </a:p>
          <a:p>
            <a:endParaRPr lang="en-US" sz="1200" dirty="0"/>
          </a:p>
          <a:p>
            <a:r>
              <a:rPr lang="en-US" sz="1200" dirty="0"/>
              <a:t>                     MARY CHAYKO</a:t>
            </a:r>
          </a:p>
        </p:txBody>
      </p:sp>
      <p:pic>
        <p:nvPicPr>
          <p:cNvPr id="4" name="Picture 3" descr="pink cloud rework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 y="-38421"/>
            <a:ext cx="6371739" cy="2296238"/>
          </a:xfrm>
          <a:prstGeom prst="rect">
            <a:avLst/>
          </a:prstGeom>
        </p:spPr>
      </p:pic>
      <p:sp>
        <p:nvSpPr>
          <p:cNvPr id="10" name="TextBox 9">
            <a:extLst>
              <a:ext uri="{FF2B5EF4-FFF2-40B4-BE49-F238E27FC236}">
                <a16:creationId xmlns:a16="http://schemas.microsoft.com/office/drawing/2014/main" id="{BF4677FA-ECA6-4946-AF30-F237AEF325D0}"/>
              </a:ext>
            </a:extLst>
          </p:cNvPr>
          <p:cNvSpPr txBox="1"/>
          <p:nvPr/>
        </p:nvSpPr>
        <p:spPr>
          <a:xfrm rot="21048358">
            <a:off x="3491041" y="2217035"/>
            <a:ext cx="4309883" cy="523220"/>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third edition</a:t>
            </a:r>
          </a:p>
        </p:txBody>
      </p:sp>
    </p:spTree>
    <p:extLst>
      <p:ext uri="{BB962C8B-B14F-4D97-AF65-F5344CB8AC3E}">
        <p14:creationId xmlns:p14="http://schemas.microsoft.com/office/powerpoint/2010/main" val="4075713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a:solidFill>
                  <a:schemeClr val="bg1"/>
                </a:solidFill>
                <a:effectLst>
                  <a:outerShdw blurRad="50800" dist="38100" dir="2700000" algn="tl" rotWithShape="0">
                    <a:srgbClr val="000000">
                      <a:alpha val="43000"/>
                    </a:srgbClr>
                  </a:outerShdw>
                </a:effectLst>
                <a:cs typeface="Helvetica"/>
              </a:rPr>
              <a:t>SUPERCONNECTEDNESS</a:t>
            </a:r>
            <a:endParaRPr lang="en-US" b="1" dirty="0">
              <a:solidFill>
                <a:schemeClr val="bg1"/>
              </a:solidFill>
              <a:effectLst>
                <a:outerShdw blurRad="50800" dist="38100" dir="2700000" algn="tl" rotWithShape="0">
                  <a:srgbClr val="000000">
                    <a:alpha val="43000"/>
                  </a:srgbClr>
                </a:outerShdw>
              </a:effectLst>
              <a:cs typeface="Helvetica"/>
            </a:endParaRPr>
          </a:p>
        </p:txBody>
      </p:sp>
      <p:sp>
        <p:nvSpPr>
          <p:cNvPr id="3" name="Content Placeholder 2"/>
          <p:cNvSpPr>
            <a:spLocks noGrp="1"/>
          </p:cNvSpPr>
          <p:nvPr>
            <p:ph idx="1"/>
          </p:nvPr>
        </p:nvSpPr>
        <p:spPr>
          <a:xfrm>
            <a:off x="714894" y="1290484"/>
            <a:ext cx="3219623" cy="5294671"/>
          </a:xfrm>
        </p:spPr>
        <p:txBody>
          <a:bodyPr>
            <a:normAutofit lnSpcReduction="10000"/>
          </a:bodyPr>
          <a:lstStyle/>
          <a:p>
            <a:pPr marL="0" indent="0">
              <a:lnSpc>
                <a:spcPct val="120000"/>
              </a:lnSpc>
              <a:buNone/>
            </a:pPr>
            <a:r>
              <a:rPr lang="en-US" sz="2000" dirty="0">
                <a:solidFill>
                  <a:schemeClr val="bg1"/>
                </a:solidFill>
                <a:effectLst>
                  <a:outerShdw blurRad="50800" dist="38100" dir="2700000" algn="tl" rotWithShape="0">
                    <a:srgbClr val="000000">
                      <a:alpha val="43000"/>
                    </a:srgbClr>
                  </a:outerShdw>
                </a:effectLst>
                <a:latin typeface="Helvetica"/>
                <a:cs typeface="Helvetica"/>
              </a:rPr>
              <a:t>Our societies are </a:t>
            </a:r>
            <a:r>
              <a:rPr lang="en-US" sz="2000" i="1" dirty="0" err="1">
                <a:solidFill>
                  <a:schemeClr val="bg1"/>
                </a:solidFill>
                <a:effectLst>
                  <a:outerShdw blurRad="50800" dist="38100" dir="2700000" algn="tl" rotWithShape="0">
                    <a:srgbClr val="000000">
                      <a:alpha val="43000"/>
                    </a:srgbClr>
                  </a:outerShdw>
                </a:effectLst>
                <a:latin typeface="Helvetica"/>
                <a:cs typeface="Helvetica"/>
              </a:rPr>
              <a:t>superconnected</a:t>
            </a:r>
            <a:r>
              <a:rPr lang="en-US" sz="2000" dirty="0">
                <a:solidFill>
                  <a:schemeClr val="bg1"/>
                </a:solidFill>
                <a:effectLst>
                  <a:outerShdw blurRad="50800" dist="38100" dir="2700000" algn="tl" rotWithShape="0">
                    <a:srgbClr val="000000">
                      <a:alpha val="43000"/>
                    </a:srgbClr>
                  </a:outerShdw>
                </a:effectLst>
                <a:latin typeface="Helvetica"/>
                <a:cs typeface="Helvetica"/>
              </a:rPr>
              <a:t>, and so are we—never in human history have so many been connected to so many others, in so many ways, with such wide-ranging social implications.</a:t>
            </a:r>
          </a:p>
          <a:p>
            <a:pPr marL="0" indent="0">
              <a:lnSpc>
                <a:spcPct val="120000"/>
              </a:lnSpc>
              <a:buNone/>
            </a:pPr>
            <a:endParaRPr lang="en-US" sz="2000" dirty="0">
              <a:solidFill>
                <a:schemeClr val="bg1"/>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chemeClr val="bg1"/>
                </a:solidFill>
                <a:effectLst>
                  <a:outerShdw blurRad="50800" dist="38100" dir="2700000" algn="tl" rotWithShape="0">
                    <a:srgbClr val="000000">
                      <a:alpha val="43000"/>
                    </a:srgbClr>
                  </a:outerShdw>
                </a:effectLst>
                <a:latin typeface="Helvetica"/>
                <a:cs typeface="Helvetica"/>
              </a:rPr>
              <a:t>This book explores these implications with respect to a wide range of topics from a variety of perspectives and disciplines.</a:t>
            </a:r>
          </a:p>
          <a:p>
            <a:pPr marL="0" indent="0">
              <a:lnSpc>
                <a:spcPct val="120000"/>
              </a:lnSpc>
              <a:buNone/>
            </a:pPr>
            <a:endParaRPr lang="en-US" sz="2000" dirty="0">
              <a:solidFill>
                <a:schemeClr val="bg1"/>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img 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934518" y="1843608"/>
            <a:ext cx="5095070" cy="3396713"/>
          </a:xfrm>
          <a:prstGeom prst="rect">
            <a:avLst/>
          </a:prstGeom>
          <a:effectLst>
            <a:outerShdw blurRad="50800" dist="38100" dir="2700000" algn="tl" rotWithShape="0">
              <a:srgbClr val="000000">
                <a:alpha val="43000"/>
              </a:srgbClr>
            </a:outerShdw>
          </a:effectLst>
        </p:spPr>
      </p:pic>
      <p:sp>
        <p:nvSpPr>
          <p:cNvPr id="7" name="TextBox 6"/>
          <p:cNvSpPr txBox="1"/>
          <p:nvPr/>
        </p:nvSpPr>
        <p:spPr>
          <a:xfrm>
            <a:off x="4411176" y="5046883"/>
            <a:ext cx="4305061" cy="276999"/>
          </a:xfrm>
          <a:prstGeom prst="rect">
            <a:avLst/>
          </a:prstGeom>
          <a:noFill/>
        </p:spPr>
        <p:txBody>
          <a:bodyPr wrap="square" rtlCol="0">
            <a:spAutoFit/>
          </a:bodyPr>
          <a:lstStyle/>
          <a:p>
            <a:pPr algn="r"/>
            <a:r>
              <a:rPr lang="en-US" sz="1200" dirty="0">
                <a:solidFill>
                  <a:schemeClr val="bg1"/>
                </a:solidFill>
              </a:rPr>
              <a:t>Image Source: </a:t>
            </a:r>
            <a:r>
              <a:rPr lang="en-US" sz="1200" dirty="0" err="1">
                <a:solidFill>
                  <a:schemeClr val="bg1"/>
                </a:solidFill>
              </a:rPr>
              <a:t>www.cisco.com</a:t>
            </a:r>
            <a:endParaRPr lang="en-US" sz="1200" dirty="0">
              <a:solidFill>
                <a:schemeClr val="bg1"/>
              </a:solidFill>
            </a:endParaRPr>
          </a:p>
        </p:txBody>
      </p:sp>
    </p:spTree>
    <p:extLst>
      <p:ext uri="{BB962C8B-B14F-4D97-AF65-F5344CB8AC3E}">
        <p14:creationId xmlns:p14="http://schemas.microsoft.com/office/powerpoint/2010/main" val="23507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chemeClr val="bg1"/>
                </a:solidFill>
                <a:effectLst>
                  <a:outerShdw blurRad="50800" dist="38100" dir="2700000" algn="tl" rotWithShape="0">
                    <a:srgbClr val="000000">
                      <a:alpha val="43000"/>
                    </a:srgbClr>
                  </a:outerShdw>
                </a:effectLst>
              </a:rPr>
              <a:t>BUT COMPUTER-ENABLED CONNECTEDNESS HAS ITS LIMITS…</a:t>
            </a:r>
          </a:p>
        </p:txBody>
      </p:sp>
      <p:sp>
        <p:nvSpPr>
          <p:cNvPr id="4" name="Rectangle 3"/>
          <p:cNvSpPr/>
          <p:nvPr/>
        </p:nvSpPr>
        <p:spPr>
          <a:xfrm>
            <a:off x="4856053" y="1647184"/>
            <a:ext cx="3997837" cy="4912114"/>
          </a:xfrm>
          <a:prstGeom prst="rect">
            <a:avLst/>
          </a:prstGeom>
        </p:spPr>
        <p:txBody>
          <a:bodyPr wrap="square">
            <a:spAutoFit/>
          </a:bodyPr>
          <a:lstStyle/>
          <a:p>
            <a:pPr algn="r">
              <a:lnSpc>
                <a:spcPct val="120000"/>
              </a:lnSpc>
            </a:pPr>
            <a:r>
              <a:rPr lang="en-US" sz="1700" dirty="0">
                <a:solidFill>
                  <a:srgbClr val="FFFFFF"/>
                </a:solidFill>
                <a:effectLst>
                  <a:outerShdw blurRad="50800" dist="38100" dir="2700000" algn="tl" rotWithShape="0">
                    <a:srgbClr val="000000">
                      <a:alpha val="43000"/>
                    </a:srgbClr>
                  </a:outerShdw>
                </a:effectLst>
                <a:latin typeface="Helvetica"/>
                <a:cs typeface="Helvetica"/>
              </a:rPr>
              <a:t>There are places in the world, including much of southern Asia and sub-Saharan Africa, in which internet access, computers, and even electricity are seriously scarce.</a:t>
            </a:r>
          </a:p>
          <a:p>
            <a:pPr algn="r">
              <a:lnSpc>
                <a:spcPct val="120000"/>
              </a:lnSpc>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algn="r">
              <a:lnSpc>
                <a:spcPct val="120000"/>
              </a:lnSpc>
            </a:pPr>
            <a:r>
              <a:rPr lang="en-US" sz="1700" dirty="0">
                <a:solidFill>
                  <a:srgbClr val="FFFFFF"/>
                </a:solidFill>
                <a:effectLst>
                  <a:outerShdw blurRad="50800" dist="38100" dir="2700000" algn="tl" rotWithShape="0">
                    <a:srgbClr val="000000">
                      <a:alpha val="43000"/>
                    </a:srgbClr>
                  </a:outerShdw>
                </a:effectLst>
                <a:latin typeface="Helvetica"/>
                <a:cs typeface="Helvetica"/>
              </a:rPr>
              <a:t>Although cell phones have penetrated the developing world to a much greater extent than computers have, they are used in fairly limited ways, and users are hindered by inconsistent internet access, unreliable service, and difficulty charging their phones.</a:t>
            </a:r>
          </a:p>
          <a:p>
            <a:pPr algn="r">
              <a:lnSpc>
                <a:spcPct val="120000"/>
              </a:lnSpc>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algn="r">
              <a:lnSpc>
                <a:spcPct val="120000"/>
              </a:lnSpc>
            </a:pPr>
            <a:r>
              <a:rPr lang="en-US" sz="2000" dirty="0">
                <a:solidFill>
                  <a:srgbClr val="FFFFFF"/>
                </a:solidFill>
                <a:effectLst>
                  <a:outerShdw blurRad="50800" dist="38100" dir="2700000" algn="tl" rotWithShape="0">
                    <a:srgbClr val="000000">
                      <a:alpha val="43000"/>
                    </a:srgbClr>
                  </a:outerShdw>
                </a:effectLst>
                <a:latin typeface="Helvetica"/>
                <a:cs typeface="Helvetica"/>
              </a:rPr>
              <a:t> </a:t>
            </a:r>
          </a:p>
        </p:txBody>
      </p:sp>
      <p:pic>
        <p:nvPicPr>
          <p:cNvPr id="6" name="Picture 5"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2 copy.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148" y="1970148"/>
            <a:ext cx="4789905" cy="2926333"/>
          </a:xfrm>
          <a:prstGeom prst="rect">
            <a:avLst/>
          </a:prstGeom>
        </p:spPr>
      </p:pic>
      <p:sp>
        <p:nvSpPr>
          <p:cNvPr id="8" name="TextBox 7"/>
          <p:cNvSpPr txBox="1"/>
          <p:nvPr/>
        </p:nvSpPr>
        <p:spPr>
          <a:xfrm>
            <a:off x="81826" y="4908383"/>
            <a:ext cx="4305061" cy="276999"/>
          </a:xfrm>
          <a:prstGeom prst="rect">
            <a:avLst/>
          </a:prstGeom>
          <a:noFill/>
        </p:spPr>
        <p:txBody>
          <a:bodyPr wrap="square" rtlCol="0">
            <a:spAutoFit/>
          </a:bodyPr>
          <a:lstStyle/>
          <a:p>
            <a:r>
              <a:rPr lang="en-US" sz="1200" dirty="0">
                <a:solidFill>
                  <a:schemeClr val="bg1"/>
                </a:solidFill>
              </a:rPr>
              <a:t>Image Source: </a:t>
            </a:r>
            <a:r>
              <a:rPr lang="en-US" sz="1200" dirty="0" err="1">
                <a:solidFill>
                  <a:schemeClr val="bg1"/>
                </a:solidFill>
              </a:rPr>
              <a:t>magic.piktochart.com</a:t>
            </a:r>
            <a:endParaRPr lang="en-US" sz="1200" dirty="0">
              <a:solidFill>
                <a:schemeClr val="bg1"/>
              </a:solidFill>
            </a:endParaRPr>
          </a:p>
        </p:txBody>
      </p:sp>
    </p:spTree>
    <p:extLst>
      <p:ext uri="{BB962C8B-B14F-4D97-AF65-F5344CB8AC3E}">
        <p14:creationId xmlns:p14="http://schemas.microsoft.com/office/powerpoint/2010/main" val="3498143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SOCIAL FACTORS THAT IMPACT INTERNET CONNECTEDNESS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9" name="Picture 8"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0881505">
            <a:off x="487517" y="1865848"/>
            <a:ext cx="2796444" cy="2247911"/>
          </a:xfrm>
          <a:prstGeom prst="rect">
            <a:avLst/>
          </a:prstGeom>
          <a:effectLst>
            <a:outerShdw blurRad="50800" dist="38100" dir="2700000" algn="tl" rotWithShape="0">
              <a:srgbClr val="000000">
                <a:alpha val="43000"/>
              </a:srgbClr>
            </a:outerShdw>
          </a:effectLst>
        </p:spPr>
      </p:pic>
      <p:pic>
        <p:nvPicPr>
          <p:cNvPr id="10" name="Picture 9"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0881505">
            <a:off x="3273763" y="1865848"/>
            <a:ext cx="2796444" cy="2247911"/>
          </a:xfrm>
          <a:prstGeom prst="rect">
            <a:avLst/>
          </a:prstGeom>
          <a:effectLst>
            <a:outerShdw blurRad="50800" dist="38100" dir="2700000" algn="tl" rotWithShape="0">
              <a:srgbClr val="000000">
                <a:alpha val="43000"/>
              </a:srgbClr>
            </a:outerShdw>
          </a:effectLst>
        </p:spPr>
      </p:pic>
      <p:pic>
        <p:nvPicPr>
          <p:cNvPr id="11" name="Picture 10"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0881505">
            <a:off x="6017781" y="1683287"/>
            <a:ext cx="2796444" cy="2247911"/>
          </a:xfrm>
          <a:prstGeom prst="rect">
            <a:avLst/>
          </a:prstGeom>
          <a:effectLst>
            <a:outerShdw blurRad="50800" dist="38100" dir="2700000" algn="tl" rotWithShape="0">
              <a:srgbClr val="000000">
                <a:alpha val="43000"/>
              </a:srgbClr>
            </a:outerShdw>
          </a:effectLst>
        </p:spPr>
      </p:pic>
      <p:pic>
        <p:nvPicPr>
          <p:cNvPr id="12" name="Picture 11"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0881505">
            <a:off x="187897" y="4281721"/>
            <a:ext cx="2796444" cy="2247911"/>
          </a:xfrm>
          <a:prstGeom prst="rect">
            <a:avLst/>
          </a:prstGeom>
          <a:effectLst>
            <a:outerShdw blurRad="50800" dist="38100" dir="2700000" algn="tl" rotWithShape="0">
              <a:srgbClr val="000000">
                <a:alpha val="43000"/>
              </a:srgbClr>
            </a:outerShdw>
          </a:effectLst>
        </p:spPr>
      </p:pic>
      <p:pic>
        <p:nvPicPr>
          <p:cNvPr id="13" name="Picture 12"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0881505">
            <a:off x="3162279" y="4281721"/>
            <a:ext cx="2796444" cy="2247911"/>
          </a:xfrm>
          <a:prstGeom prst="rect">
            <a:avLst/>
          </a:prstGeom>
          <a:effectLst>
            <a:outerShdw blurRad="50800" dist="38100" dir="2700000" algn="tl" rotWithShape="0">
              <a:srgbClr val="000000">
                <a:alpha val="43000"/>
              </a:srgbClr>
            </a:outerShdw>
          </a:effectLst>
        </p:spPr>
      </p:pic>
      <p:pic>
        <p:nvPicPr>
          <p:cNvPr id="14" name="Picture 13" descr="3.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0881505">
            <a:off x="5845161" y="4099161"/>
            <a:ext cx="2796444" cy="2247911"/>
          </a:xfrm>
          <a:prstGeom prst="rect">
            <a:avLst/>
          </a:prstGeom>
          <a:effectLst>
            <a:outerShdw blurRad="50800" dist="38100" dir="2700000" algn="tl" rotWithShape="0">
              <a:srgbClr val="000000">
                <a:alpha val="43000"/>
              </a:srgbClr>
            </a:outerShdw>
          </a:effectLst>
        </p:spPr>
      </p:pic>
      <p:sp>
        <p:nvSpPr>
          <p:cNvPr id="15" name="TextBox 14"/>
          <p:cNvSpPr txBox="1"/>
          <p:nvPr/>
        </p:nvSpPr>
        <p:spPr>
          <a:xfrm rot="20757971">
            <a:off x="610744" y="2266275"/>
            <a:ext cx="1934461" cy="923330"/>
          </a:xfrm>
          <a:prstGeom prst="rect">
            <a:avLst/>
          </a:prstGeom>
          <a:noFill/>
        </p:spPr>
        <p:txBody>
          <a:bodyPr wrap="square" rtlCol="0">
            <a:spAutoFit/>
          </a:bodyPr>
          <a:lstStyle/>
          <a:p>
            <a:pPr lvl="0" algn="ctr"/>
            <a:r>
              <a:rPr lang="en-US" b="1" dirty="0">
                <a:solidFill>
                  <a:srgbClr val="FFFFFF"/>
                </a:solidFill>
                <a:latin typeface="Helvetica"/>
                <a:cs typeface="Helvetica"/>
              </a:rPr>
              <a:t>Socioeconomic </a:t>
            </a:r>
          </a:p>
          <a:p>
            <a:pPr lvl="0" algn="ctr"/>
            <a:r>
              <a:rPr lang="en-US" b="1" dirty="0">
                <a:solidFill>
                  <a:srgbClr val="FFFFFF"/>
                </a:solidFill>
                <a:latin typeface="Helvetica"/>
                <a:cs typeface="Helvetica"/>
              </a:rPr>
              <a:t>status</a:t>
            </a:r>
          </a:p>
          <a:p>
            <a:pPr algn="ctr"/>
            <a:endParaRPr lang="en-US" b="1" dirty="0"/>
          </a:p>
        </p:txBody>
      </p:sp>
      <p:sp>
        <p:nvSpPr>
          <p:cNvPr id="16" name="TextBox 15"/>
          <p:cNvSpPr txBox="1"/>
          <p:nvPr/>
        </p:nvSpPr>
        <p:spPr>
          <a:xfrm rot="20757971">
            <a:off x="3326962" y="2160649"/>
            <a:ext cx="1934461" cy="646331"/>
          </a:xfrm>
          <a:prstGeom prst="rect">
            <a:avLst/>
          </a:prstGeom>
          <a:noFill/>
        </p:spPr>
        <p:txBody>
          <a:bodyPr wrap="square" rtlCol="0">
            <a:spAutoFit/>
          </a:bodyPr>
          <a:lstStyle/>
          <a:p>
            <a:pPr algn="ctr"/>
            <a:r>
              <a:rPr lang="en-US" b="1" dirty="0">
                <a:solidFill>
                  <a:srgbClr val="FFFFFF"/>
                </a:solidFill>
                <a:latin typeface="Helvetica"/>
                <a:cs typeface="Helvetica"/>
              </a:rPr>
              <a:t>Educational Background</a:t>
            </a:r>
          </a:p>
        </p:txBody>
      </p:sp>
      <p:sp>
        <p:nvSpPr>
          <p:cNvPr id="17" name="TextBox 16"/>
          <p:cNvSpPr txBox="1"/>
          <p:nvPr/>
        </p:nvSpPr>
        <p:spPr>
          <a:xfrm rot="20757971">
            <a:off x="6070763" y="2153650"/>
            <a:ext cx="1934461" cy="369332"/>
          </a:xfrm>
          <a:prstGeom prst="rect">
            <a:avLst/>
          </a:prstGeom>
          <a:noFill/>
        </p:spPr>
        <p:txBody>
          <a:bodyPr wrap="square" rtlCol="0">
            <a:spAutoFit/>
          </a:bodyPr>
          <a:lstStyle/>
          <a:p>
            <a:pPr algn="ctr"/>
            <a:r>
              <a:rPr lang="en-US" b="1" dirty="0">
                <a:solidFill>
                  <a:srgbClr val="FFFFFF"/>
                </a:solidFill>
                <a:latin typeface="Helvetica"/>
                <a:cs typeface="Helvetica"/>
              </a:rPr>
              <a:t>Race</a:t>
            </a:r>
          </a:p>
        </p:txBody>
      </p:sp>
      <p:sp>
        <p:nvSpPr>
          <p:cNvPr id="19" name="TextBox 18"/>
          <p:cNvSpPr txBox="1"/>
          <p:nvPr/>
        </p:nvSpPr>
        <p:spPr>
          <a:xfrm rot="20757971">
            <a:off x="226722" y="4749669"/>
            <a:ext cx="1934461" cy="369332"/>
          </a:xfrm>
          <a:prstGeom prst="rect">
            <a:avLst/>
          </a:prstGeom>
          <a:noFill/>
        </p:spPr>
        <p:txBody>
          <a:bodyPr wrap="square" rtlCol="0">
            <a:spAutoFit/>
          </a:bodyPr>
          <a:lstStyle/>
          <a:p>
            <a:pPr algn="ctr"/>
            <a:r>
              <a:rPr lang="en-US" b="1" dirty="0">
                <a:solidFill>
                  <a:srgbClr val="FFFFFF"/>
                </a:solidFill>
                <a:latin typeface="Helvetica"/>
                <a:cs typeface="Helvetica"/>
              </a:rPr>
              <a:t>Ethnicity</a:t>
            </a:r>
          </a:p>
        </p:txBody>
      </p:sp>
      <p:sp>
        <p:nvSpPr>
          <p:cNvPr id="20" name="TextBox 19"/>
          <p:cNvSpPr txBox="1"/>
          <p:nvPr/>
        </p:nvSpPr>
        <p:spPr>
          <a:xfrm rot="20757971">
            <a:off x="3203026" y="4692406"/>
            <a:ext cx="1934461" cy="646331"/>
          </a:xfrm>
          <a:prstGeom prst="rect">
            <a:avLst/>
          </a:prstGeom>
          <a:noFill/>
        </p:spPr>
        <p:txBody>
          <a:bodyPr wrap="square" rtlCol="0">
            <a:spAutoFit/>
          </a:bodyPr>
          <a:lstStyle/>
          <a:p>
            <a:pPr algn="ctr"/>
            <a:r>
              <a:rPr lang="en-US" b="1" dirty="0">
                <a:solidFill>
                  <a:srgbClr val="FFFFFF"/>
                </a:solidFill>
                <a:latin typeface="Helvetica"/>
                <a:cs typeface="Helvetica"/>
              </a:rPr>
              <a:t>Gender</a:t>
            </a:r>
          </a:p>
          <a:p>
            <a:pPr algn="ctr"/>
            <a:endParaRPr lang="en-US" b="1" dirty="0">
              <a:solidFill>
                <a:srgbClr val="FFFFFF"/>
              </a:solidFill>
              <a:latin typeface="Helvetica"/>
              <a:cs typeface="Helvetica"/>
            </a:endParaRPr>
          </a:p>
        </p:txBody>
      </p:sp>
      <p:sp>
        <p:nvSpPr>
          <p:cNvPr id="21" name="TextBox 20"/>
          <p:cNvSpPr txBox="1"/>
          <p:nvPr/>
        </p:nvSpPr>
        <p:spPr>
          <a:xfrm rot="20757971">
            <a:off x="5902178" y="4502373"/>
            <a:ext cx="1934461" cy="646331"/>
          </a:xfrm>
          <a:prstGeom prst="rect">
            <a:avLst/>
          </a:prstGeom>
          <a:noFill/>
        </p:spPr>
        <p:txBody>
          <a:bodyPr wrap="square" rtlCol="0">
            <a:spAutoFit/>
          </a:bodyPr>
          <a:lstStyle/>
          <a:p>
            <a:pPr algn="ctr"/>
            <a:r>
              <a:rPr lang="en-US" b="1" dirty="0">
                <a:solidFill>
                  <a:srgbClr val="FFFFFF"/>
                </a:solidFill>
                <a:latin typeface="Helvetica"/>
                <a:cs typeface="Helvetica"/>
              </a:rPr>
              <a:t>and more…</a:t>
            </a:r>
          </a:p>
          <a:p>
            <a:pPr algn="ctr"/>
            <a:endParaRPr lang="en-US" b="1" dirty="0">
              <a:solidFill>
                <a:srgbClr val="FFFFFF"/>
              </a:solidFill>
              <a:latin typeface="Helvetica"/>
              <a:cs typeface="Helvetica"/>
            </a:endParaRPr>
          </a:p>
        </p:txBody>
      </p:sp>
    </p:spTree>
    <p:extLst>
      <p:ext uri="{BB962C8B-B14F-4D97-AF65-F5344CB8AC3E}">
        <p14:creationId xmlns:p14="http://schemas.microsoft.com/office/powerpoint/2010/main" val="41765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MODERN LIFE, INTERNET AND DIGITAL MEDIA</a:t>
            </a:r>
          </a:p>
        </p:txBody>
      </p:sp>
      <p:sp>
        <p:nvSpPr>
          <p:cNvPr id="3" name="Content Placeholder 2"/>
          <p:cNvSpPr>
            <a:spLocks noGrp="1"/>
          </p:cNvSpPr>
          <p:nvPr>
            <p:ph idx="1"/>
          </p:nvPr>
        </p:nvSpPr>
        <p:spPr>
          <a:xfrm>
            <a:off x="787370" y="1722949"/>
            <a:ext cx="3616476" cy="4102664"/>
          </a:xfrm>
        </p:spPr>
        <p:txBody>
          <a:bodyPr>
            <a:normAutofit fontScale="92500" lnSpcReduction="2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Internet and digital media have become embedded in nearly every facet of modern life, including cities, cars, home appliances, lighting and heating products, and health and lifestyle monitoring. </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This is sometimes called the “Internet of Things” or the “Outernet.” A traditional computer is not always required!</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4277" y="982219"/>
            <a:ext cx="4613154" cy="4513794"/>
          </a:xfrm>
          <a:prstGeom prst="rect">
            <a:avLst/>
          </a:prstGeom>
        </p:spPr>
      </p:pic>
      <p:sp>
        <p:nvSpPr>
          <p:cNvPr id="7" name="TextBox 6"/>
          <p:cNvSpPr txBox="1"/>
          <p:nvPr/>
        </p:nvSpPr>
        <p:spPr>
          <a:xfrm>
            <a:off x="4711939" y="5457778"/>
            <a:ext cx="4305061"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www.dreamstime.com</a:t>
            </a:r>
            <a:endParaRPr lang="en-US" sz="1200" dirty="0">
              <a:solidFill>
                <a:srgbClr val="FFFFFF"/>
              </a:solidFill>
            </a:endParaRPr>
          </a:p>
        </p:txBody>
      </p:sp>
    </p:spTree>
    <p:extLst>
      <p:ext uri="{BB962C8B-B14F-4D97-AF65-F5344CB8AC3E}">
        <p14:creationId xmlns:p14="http://schemas.microsoft.com/office/powerpoint/2010/main" val="425817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THE INTERNET…</a:t>
            </a:r>
          </a:p>
        </p:txBody>
      </p:sp>
      <p:sp>
        <p:nvSpPr>
          <p:cNvPr id="3" name="Content Placeholder 2"/>
          <p:cNvSpPr>
            <a:spLocks noGrp="1"/>
          </p:cNvSpPr>
          <p:nvPr>
            <p:ph idx="1"/>
          </p:nvPr>
        </p:nvSpPr>
        <p:spPr>
          <a:xfrm>
            <a:off x="781304" y="1694677"/>
            <a:ext cx="4224763" cy="4487684"/>
          </a:xfrm>
        </p:spPr>
        <p:txBody>
          <a:bodyPr>
            <a:normAutofit/>
          </a:bodyPr>
          <a:lstStyle/>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The internet is a global network of circuits, tubes, and packets of data that connect countless billions of computerized devices and, thus, the people that use these devices.</a:t>
            </a: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The web is a system of hyperlinked pages and documents that exists </a:t>
            </a:r>
            <a:r>
              <a:rPr lang="en-US" sz="1700" i="1" dirty="0">
                <a:solidFill>
                  <a:srgbClr val="FFFFFF"/>
                </a:solidFill>
                <a:effectLst>
                  <a:outerShdw blurRad="50800" dist="38100" dir="2700000" algn="tl" rotWithShape="0">
                    <a:srgbClr val="000000">
                      <a:alpha val="43000"/>
                    </a:srgbClr>
                  </a:outerShdw>
                </a:effectLst>
                <a:latin typeface="Helvetica"/>
                <a:cs typeface="Helvetica"/>
              </a:rPr>
              <a:t>on</a:t>
            </a:r>
            <a:r>
              <a:rPr lang="en-US" sz="1700" dirty="0">
                <a:solidFill>
                  <a:srgbClr val="FFFFFF"/>
                </a:solidFill>
                <a:effectLst>
                  <a:outerShdw blurRad="50800" dist="38100" dir="2700000" algn="tl" rotWithShape="0">
                    <a:srgbClr val="000000">
                      <a:alpha val="43000"/>
                    </a:srgbClr>
                  </a:outerShdw>
                </a:effectLst>
                <a:latin typeface="Helvetica"/>
                <a:cs typeface="Helvetica"/>
              </a:rPr>
              <a:t> the internet.</a:t>
            </a: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Though often spoken of interchangeably, the internet and the web are not the same thing!</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0171" y="1417638"/>
            <a:ext cx="3475472" cy="3671273"/>
          </a:xfrm>
          <a:prstGeom prst="rect">
            <a:avLst/>
          </a:prstGeom>
        </p:spPr>
      </p:pic>
      <p:sp>
        <p:nvSpPr>
          <p:cNvPr id="7" name="TextBox 6"/>
          <p:cNvSpPr txBox="1"/>
          <p:nvPr/>
        </p:nvSpPr>
        <p:spPr>
          <a:xfrm>
            <a:off x="6737050" y="4799834"/>
            <a:ext cx="2137677"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seeklogo.com</a:t>
            </a:r>
            <a:endParaRPr lang="en-US" sz="1200" dirty="0">
              <a:solidFill>
                <a:srgbClr val="FFFFFF"/>
              </a:solidFill>
            </a:endParaRPr>
          </a:p>
        </p:txBody>
      </p:sp>
    </p:spTree>
    <p:extLst>
      <p:ext uri="{BB962C8B-B14F-4D97-AF65-F5344CB8AC3E}">
        <p14:creationId xmlns:p14="http://schemas.microsoft.com/office/powerpoint/2010/main" val="2708641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62"/>
            <a:ext cx="8229600" cy="1143000"/>
          </a:xfrm>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…FACILITATES SUPERCONNECTEDNESS</a:t>
            </a:r>
          </a:p>
        </p:txBody>
      </p:sp>
      <p:sp>
        <p:nvSpPr>
          <p:cNvPr id="3" name="Content Placeholder 2"/>
          <p:cNvSpPr>
            <a:spLocks noGrp="1"/>
          </p:cNvSpPr>
          <p:nvPr>
            <p:ph idx="1"/>
          </p:nvPr>
        </p:nvSpPr>
        <p:spPr>
          <a:xfrm>
            <a:off x="601068" y="1179871"/>
            <a:ext cx="3890545" cy="5535254"/>
          </a:xfrm>
        </p:spPr>
        <p:txBody>
          <a:bodyPr>
            <a:noAutofit/>
          </a:bodyPr>
          <a:lstStyle/>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Using internet services, people find one another, learn about one another, exchange information and social support, work, play, and become connected, so copiously and completely that we can say they become </a:t>
            </a:r>
            <a:r>
              <a:rPr lang="en-US" sz="1700" i="1" dirty="0" err="1">
                <a:solidFill>
                  <a:srgbClr val="FFFFFF"/>
                </a:solidFill>
                <a:effectLst>
                  <a:outerShdw blurRad="50800" dist="38100" dir="2700000" algn="tl" rotWithShape="0">
                    <a:srgbClr val="000000">
                      <a:alpha val="43000"/>
                    </a:srgbClr>
                  </a:outerShdw>
                </a:effectLst>
                <a:latin typeface="Helvetica"/>
                <a:cs typeface="Helvetica"/>
              </a:rPr>
              <a:t>superconnected</a:t>
            </a:r>
            <a:r>
              <a:rPr lang="en-US" sz="1700" dirty="0">
                <a:solidFill>
                  <a:srgbClr val="FFFFFF"/>
                </a:solidFill>
                <a:effectLst>
                  <a:outerShdw blurRad="50800" dist="38100" dir="2700000" algn="tl" rotWithShape="0">
                    <a:srgbClr val="000000">
                      <a:alpha val="43000"/>
                    </a:srgbClr>
                  </a:outerShdw>
                </a:effectLst>
                <a:latin typeface="Helvetica"/>
                <a:cs typeface="Helvetica"/>
              </a:rPr>
              <a:t>.</a:t>
            </a:r>
          </a:p>
          <a:p>
            <a:pPr marL="0" indent="0">
              <a:lnSpc>
                <a:spcPct val="120000"/>
              </a:lnSpc>
              <a:buNone/>
            </a:pPr>
            <a:endParaRPr lang="en-US" sz="17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700" dirty="0">
                <a:solidFill>
                  <a:srgbClr val="FFFFFF"/>
                </a:solidFill>
                <a:effectLst>
                  <a:outerShdw blurRad="50800" dist="38100" dir="2700000" algn="tl" rotWithShape="0">
                    <a:srgbClr val="000000">
                      <a:alpha val="43000"/>
                    </a:srgbClr>
                  </a:outerShdw>
                </a:effectLst>
                <a:latin typeface="Helvetica"/>
                <a:cs typeface="Helvetica"/>
              </a:rPr>
              <a:t>Some use the term “hyper-connected.” The author (Prof. Mary Chayko) prefers the term “</a:t>
            </a:r>
            <a:r>
              <a:rPr lang="en-US" sz="1700" dirty="0" err="1">
                <a:solidFill>
                  <a:srgbClr val="FFFFFF"/>
                </a:solidFill>
                <a:effectLst>
                  <a:outerShdw blurRad="50800" dist="38100" dir="2700000" algn="tl" rotWithShape="0">
                    <a:srgbClr val="000000">
                      <a:alpha val="43000"/>
                    </a:srgbClr>
                  </a:outerShdw>
                </a:effectLst>
                <a:latin typeface="Helvetica"/>
                <a:cs typeface="Helvetica"/>
              </a:rPr>
              <a:t>superconnected</a:t>
            </a:r>
            <a:r>
              <a:rPr lang="en-US" sz="1700" dirty="0">
                <a:solidFill>
                  <a:srgbClr val="FFFFFF"/>
                </a:solidFill>
                <a:effectLst>
                  <a:outerShdw blurRad="50800" dist="38100" dir="2700000" algn="tl" rotWithShape="0">
                    <a:srgbClr val="000000">
                      <a:alpha val="43000"/>
                    </a:srgbClr>
                  </a:outerShdw>
                </a:effectLst>
                <a:latin typeface="Helvetica"/>
                <a:cs typeface="Helvetica"/>
              </a:rPr>
              <a:t>,” as the prefix “hyper” can imply that the connectedness generated in internet and digital media use is extreme and problematic – which it may or not be.</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6.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99434" y="1270075"/>
            <a:ext cx="4150730" cy="4150730"/>
          </a:xfrm>
          <a:prstGeom prst="rect">
            <a:avLst/>
          </a:prstGeom>
        </p:spPr>
      </p:pic>
      <p:sp>
        <p:nvSpPr>
          <p:cNvPr id="7" name="TextBox 6"/>
          <p:cNvSpPr txBox="1"/>
          <p:nvPr/>
        </p:nvSpPr>
        <p:spPr>
          <a:xfrm>
            <a:off x="4695230" y="5374218"/>
            <a:ext cx="4305061"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freepik.com</a:t>
            </a:r>
            <a:endParaRPr lang="en-US" sz="1200" dirty="0">
              <a:solidFill>
                <a:srgbClr val="FFFFFF"/>
              </a:solidFill>
            </a:endParaRPr>
          </a:p>
        </p:txBody>
      </p:sp>
    </p:spTree>
    <p:extLst>
      <p:ext uri="{BB962C8B-B14F-4D97-AF65-F5344CB8AC3E}">
        <p14:creationId xmlns:p14="http://schemas.microsoft.com/office/powerpoint/2010/main" val="1751945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340213" cy="1143000"/>
          </a:xfrm>
        </p:spPr>
        <p:txBody>
          <a:bodyPr>
            <a:noAutofit/>
          </a:bodyPr>
          <a:lstStyle/>
          <a:p>
            <a:pPr algn="l"/>
            <a:r>
              <a:rPr lang="en-US" sz="4200" b="1" dirty="0">
                <a:solidFill>
                  <a:srgbClr val="FFFFFF"/>
                </a:solidFill>
                <a:effectLst>
                  <a:outerShdw blurRad="50800" dist="38100" dir="2700000" algn="tl" rotWithShape="0">
                    <a:srgbClr val="000000">
                      <a:alpha val="43000"/>
                    </a:srgbClr>
                  </a:outerShdw>
                </a:effectLst>
              </a:rPr>
              <a:t>COMPUTERIZATION &amp; COMPUTER-MEDIATED COMMUNICATION (CMC)</a:t>
            </a:r>
          </a:p>
        </p:txBody>
      </p:sp>
      <p:sp>
        <p:nvSpPr>
          <p:cNvPr id="3" name="Content Placeholder 2"/>
          <p:cNvSpPr>
            <a:spLocks noGrp="1"/>
          </p:cNvSpPr>
          <p:nvPr>
            <p:ph idx="1"/>
          </p:nvPr>
        </p:nvSpPr>
        <p:spPr>
          <a:xfrm>
            <a:off x="569311" y="1602514"/>
            <a:ext cx="4148667" cy="5063978"/>
          </a:xfrm>
        </p:spPr>
        <p:txBody>
          <a:bodyPr>
            <a:normAutofit/>
          </a:bodyPr>
          <a:lstStyle/>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Computerization is required for these operations to work and for smaller networks to detect one another and become interlinked.</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Many types and sizes of computers work through many types of devices. Cell phones and smartphones are really best thought of as tiny computers that enable digitized, portable, near-constant communication via numerous platforms (i.e. Facebook, Instagram)</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7 copy.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38543" y="1326377"/>
            <a:ext cx="4595674" cy="4595674"/>
          </a:xfrm>
          <a:prstGeom prst="rect">
            <a:avLst/>
          </a:prstGeom>
          <a:effectLst>
            <a:outerShdw blurRad="50800" dist="38100" dir="2700000" algn="tl" rotWithShape="0">
              <a:srgbClr val="000000">
                <a:alpha val="43000"/>
              </a:srgbClr>
            </a:outerShdw>
          </a:effectLst>
        </p:spPr>
      </p:pic>
      <p:sp>
        <p:nvSpPr>
          <p:cNvPr id="9" name="TextBox 8"/>
          <p:cNvSpPr txBox="1"/>
          <p:nvPr/>
        </p:nvSpPr>
        <p:spPr>
          <a:xfrm>
            <a:off x="5890381" y="5601703"/>
            <a:ext cx="2253191"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conceptdraw.com</a:t>
            </a:r>
            <a:endParaRPr lang="en-US" sz="1200" dirty="0">
              <a:solidFill>
                <a:srgbClr val="FFFFFF"/>
              </a:solidFill>
            </a:endParaRPr>
          </a:p>
        </p:txBody>
      </p:sp>
    </p:spTree>
    <p:extLst>
      <p:ext uri="{BB962C8B-B14F-4D97-AF65-F5344CB8AC3E}">
        <p14:creationId xmlns:p14="http://schemas.microsoft.com/office/powerpoint/2010/main" val="4181268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b="1" dirty="0">
                <a:solidFill>
                  <a:srgbClr val="FFFFFF"/>
                </a:solidFill>
                <a:effectLst>
                  <a:outerShdw blurRad="50800" dist="38100" dir="2700000" algn="tl" rotWithShape="0">
                    <a:srgbClr val="000000">
                      <a:alpha val="43000"/>
                    </a:srgbClr>
                  </a:outerShdw>
                </a:effectLst>
                <a:cs typeface="Helvetica"/>
              </a:rPr>
              <a:t>CELLULAR AND SATELLITE NETWORKS IN COMMUNICATION</a:t>
            </a:r>
            <a:endParaRPr lang="en-US" b="1"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818535" y="1622324"/>
            <a:ext cx="4406608" cy="4821096"/>
          </a:xfrm>
        </p:spPr>
        <p:txBody>
          <a:bodyPr>
            <a:noAutofit/>
          </a:bodyPr>
          <a:lstStyle/>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Some communications exchanged on mobile devices, such as texting, gaming, and instant messaging via SMS, are facilitated by cellular and satellite networks rather than the actual internet. That is, these networks may not technically be part of the internet. </a:t>
            </a:r>
          </a:p>
          <a:p>
            <a:pPr marL="0" indent="0">
              <a:lnSpc>
                <a:spcPct val="120000"/>
              </a:lnSpc>
              <a:buNone/>
            </a:pPr>
            <a:endParaRPr lang="en-US" sz="18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800" dirty="0">
                <a:solidFill>
                  <a:srgbClr val="FFFFFF"/>
                </a:solidFill>
                <a:effectLst>
                  <a:outerShdw blurRad="50800" dist="38100" dir="2700000" algn="tl" rotWithShape="0">
                    <a:srgbClr val="000000">
                      <a:alpha val="43000"/>
                    </a:srgbClr>
                  </a:outerShdw>
                </a:effectLst>
                <a:latin typeface="Helvetica"/>
                <a:cs typeface="Helvetica"/>
              </a:rPr>
              <a:t>But as they are digitized and serve to connect people, they contribute in a major way to techno-social life, </a:t>
            </a:r>
            <a:r>
              <a:rPr lang="en-US" sz="1800" dirty="0" smtClean="0">
                <a:solidFill>
                  <a:srgbClr val="FFFFFF"/>
                </a:solidFill>
                <a:effectLst>
                  <a:outerShdw blurRad="50800" dist="38100" dir="2700000" algn="tl" rotWithShape="0">
                    <a:srgbClr val="000000">
                      <a:alpha val="43000"/>
                    </a:srgbClr>
                  </a:outerShdw>
                </a:effectLst>
                <a:latin typeface="Helvetica"/>
                <a:cs typeface="Helvetica"/>
              </a:rPr>
              <a:t>and are therefore </a:t>
            </a:r>
            <a:r>
              <a:rPr lang="en-US" sz="1800" dirty="0">
                <a:solidFill>
                  <a:srgbClr val="FFFFFF"/>
                </a:solidFill>
                <a:effectLst>
                  <a:outerShdw blurRad="50800" dist="38100" dir="2700000" algn="tl" rotWithShape="0">
                    <a:srgbClr val="000000">
                      <a:alpha val="43000"/>
                    </a:srgbClr>
                  </a:outerShdw>
                </a:effectLst>
                <a:latin typeface="Helvetica"/>
                <a:cs typeface="Helvetica"/>
              </a:rPr>
              <a:t>be examined in this book alongside internet and digital/social media applications.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8 copy.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5400000">
            <a:off x="4975676" y="1270089"/>
            <a:ext cx="4177880" cy="4177880"/>
          </a:xfrm>
          <a:prstGeom prst="rect">
            <a:avLst/>
          </a:prstGeom>
        </p:spPr>
      </p:pic>
      <p:sp>
        <p:nvSpPr>
          <p:cNvPr id="8" name="TextBox 7"/>
          <p:cNvSpPr txBox="1"/>
          <p:nvPr/>
        </p:nvSpPr>
        <p:spPr>
          <a:xfrm>
            <a:off x="4678521" y="5090114"/>
            <a:ext cx="4305061"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conceptdraw.com</a:t>
            </a:r>
            <a:endParaRPr lang="en-US" sz="1200" dirty="0">
              <a:solidFill>
                <a:srgbClr val="FFFFFF"/>
              </a:solidFill>
            </a:endParaRPr>
          </a:p>
        </p:txBody>
      </p:sp>
    </p:spTree>
    <p:extLst>
      <p:ext uri="{BB962C8B-B14F-4D97-AF65-F5344CB8AC3E}">
        <p14:creationId xmlns:p14="http://schemas.microsoft.com/office/powerpoint/2010/main" val="323554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srgbClr val="000000">
                <a:alpha val="43000"/>
              </a:srgbClr>
            </a:outerShdw>
          </a:effectLst>
        </p:spPr>
        <p:txBody>
          <a:bodyPr/>
          <a:lstStyle/>
          <a:p>
            <a:pPr algn="l"/>
            <a:r>
              <a:rPr lang="en-US" b="1" dirty="0">
                <a:solidFill>
                  <a:srgbClr val="FFFFFF"/>
                </a:solidFill>
                <a:effectLst>
                  <a:outerShdw blurRad="50800" dist="38100" dir="2700000" algn="tl" rotWithShape="0">
                    <a:srgbClr val="000000">
                      <a:alpha val="43000"/>
                    </a:srgbClr>
                  </a:outerShdw>
                </a:effectLst>
              </a:rPr>
              <a:t>DIGITAL MEDIA…</a:t>
            </a:r>
          </a:p>
        </p:txBody>
      </p:sp>
      <p:sp>
        <p:nvSpPr>
          <p:cNvPr id="3" name="Content Placeholder 2"/>
          <p:cNvSpPr>
            <a:spLocks noGrp="1"/>
          </p:cNvSpPr>
          <p:nvPr>
            <p:ph idx="1"/>
          </p:nvPr>
        </p:nvSpPr>
        <p:spPr>
          <a:xfrm>
            <a:off x="813734" y="1792615"/>
            <a:ext cx="4622800" cy="4145038"/>
          </a:xfrm>
        </p:spPr>
        <p:txBody>
          <a:bodyPr>
            <a:normAutofit/>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Media are considered to be digital when data are communicated via computerized networks in bursts of invisible energy (bits). </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As information is digitized, countless bits of data are represented and stored by computers as digits—zeroes (representing “off”) and ones (representing “on”)” </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9.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24439" y="1732140"/>
            <a:ext cx="3481332" cy="3481332"/>
          </a:xfrm>
          <a:prstGeom prst="rect">
            <a:avLst/>
          </a:prstGeom>
        </p:spPr>
      </p:pic>
      <p:sp>
        <p:nvSpPr>
          <p:cNvPr id="7" name="TextBox 6"/>
          <p:cNvSpPr txBox="1"/>
          <p:nvPr/>
        </p:nvSpPr>
        <p:spPr>
          <a:xfrm>
            <a:off x="4813907" y="5041734"/>
            <a:ext cx="3395584" cy="276999"/>
          </a:xfrm>
          <a:prstGeom prst="rect">
            <a:avLst/>
          </a:prstGeom>
          <a:noFill/>
        </p:spPr>
        <p:txBody>
          <a:bodyPr wrap="square" rtlCol="0">
            <a:spAutoFit/>
          </a:bodyPr>
          <a:lstStyle/>
          <a:p>
            <a:pPr algn="r"/>
            <a:r>
              <a:rPr lang="en-US" sz="1200" dirty="0">
                <a:solidFill>
                  <a:srgbClr val="FFFFFF"/>
                </a:solidFill>
              </a:rPr>
              <a:t>Image Source: static3.depositphotos.com</a:t>
            </a:r>
          </a:p>
        </p:txBody>
      </p:sp>
    </p:spTree>
    <p:extLst>
      <p:ext uri="{BB962C8B-B14F-4D97-AF65-F5344CB8AC3E}">
        <p14:creationId xmlns:p14="http://schemas.microsoft.com/office/powerpoint/2010/main" val="2496613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FFFFFF"/>
                </a:solidFill>
                <a:effectLst>
                  <a:outerShdw blurRad="50800" dist="38100" dir="2700000" algn="tl" rotWithShape="0">
                    <a:srgbClr val="000000">
                      <a:alpha val="43000"/>
                    </a:srgbClr>
                  </a:outerShdw>
                </a:effectLst>
              </a:rPr>
              <a:t>…ALSO FACILITATES SUPERCONNECTEDNESS</a:t>
            </a:r>
            <a:endParaRPr lang="en-US" dirty="0">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735389" y="1862667"/>
            <a:ext cx="4550584" cy="4526114"/>
          </a:xfrm>
        </p:spPr>
        <p:txBody>
          <a:bodyPr>
            <a:normAutofit fontScale="92500" lnSpcReduction="1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As technology advances to create more and more ways for people to become connected and to impact the world around them, a full complement of technologically enabled activities has transformed everyday life. </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Even people who do not personally go online much (or ever) or who do not use social media have had their lives changed dramatically by the global internet, digital media, and mobile media revolution. </a:t>
            </a:r>
          </a:p>
          <a:p>
            <a:pPr marL="0" indent="0">
              <a:lnSpc>
                <a:spcPct val="120000"/>
              </a:lnSpc>
              <a:buNone/>
            </a:pPr>
            <a:endParaRPr lang="en-US" sz="2000" dirty="0">
              <a:effectLst>
                <a:outerShdw blurRad="50800" dist="38100" dir="2700000" algn="tl" rotWithShape="0">
                  <a:srgbClr val="000000">
                    <a:alpha val="43000"/>
                  </a:srgbClr>
                </a:outerShdw>
              </a:effectLst>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34780" y="2445365"/>
            <a:ext cx="3582219" cy="2360590"/>
          </a:xfrm>
          <a:prstGeom prst="rect">
            <a:avLst/>
          </a:prstGeom>
        </p:spPr>
      </p:pic>
      <p:sp>
        <p:nvSpPr>
          <p:cNvPr id="7" name="TextBox 6"/>
          <p:cNvSpPr txBox="1"/>
          <p:nvPr/>
        </p:nvSpPr>
        <p:spPr>
          <a:xfrm>
            <a:off x="5982511" y="4805955"/>
            <a:ext cx="3089787" cy="276999"/>
          </a:xfrm>
          <a:prstGeom prst="rect">
            <a:avLst/>
          </a:prstGeom>
          <a:noFill/>
        </p:spPr>
        <p:txBody>
          <a:bodyPr wrap="square" rtlCol="0">
            <a:spAutoFit/>
          </a:bodyPr>
          <a:lstStyle/>
          <a:p>
            <a:pPr algn="r"/>
            <a:r>
              <a:rPr lang="en-US" sz="1200" dirty="0">
                <a:solidFill>
                  <a:schemeClr val="bg1"/>
                </a:solidFill>
              </a:rPr>
              <a:t>Image Source: Livingwithtech.wikispaces.com</a:t>
            </a:r>
          </a:p>
        </p:txBody>
      </p:sp>
    </p:spTree>
    <p:extLst>
      <p:ext uri="{BB962C8B-B14F-4D97-AF65-F5344CB8AC3E}">
        <p14:creationId xmlns:p14="http://schemas.microsoft.com/office/powerpoint/2010/main" val="2465271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TECHNOLOGY </a:t>
            </a:r>
          </a:p>
        </p:txBody>
      </p:sp>
      <p:sp>
        <p:nvSpPr>
          <p:cNvPr id="3" name="Content Placeholder 2"/>
          <p:cNvSpPr>
            <a:spLocks noGrp="1"/>
          </p:cNvSpPr>
          <p:nvPr>
            <p:ph idx="1"/>
          </p:nvPr>
        </p:nvSpPr>
        <p:spPr>
          <a:xfrm>
            <a:off x="353961" y="1417638"/>
            <a:ext cx="4218037" cy="5012659"/>
          </a:xfrm>
        </p:spPr>
        <p:txBody>
          <a:bodyPr>
            <a:normAutofit fontScale="92500" lnSpcReduction="1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A technology is the process or technique of making something that allows human beings to share their knowledge, perform a task, or fulfill a function. It can also be thought of as a tool or invention that, once created and used, is intended to solve a problem or improve on past understandings of how to do something.</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Technologies are not necessarily digital or electronic. A pencil and paper </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can </a:t>
            </a:r>
            <a:r>
              <a:rPr lang="en-US" sz="2000" dirty="0">
                <a:solidFill>
                  <a:srgbClr val="FFFFFF"/>
                </a:solidFill>
                <a:effectLst>
                  <a:outerShdw blurRad="50800" dist="38100" dir="2700000" algn="tl" rotWithShape="0">
                    <a:srgbClr val="000000">
                      <a:alpha val="43000"/>
                    </a:srgbClr>
                  </a:outerShdw>
                </a:effectLst>
                <a:latin typeface="Helvetica"/>
                <a:cs typeface="Helvetica"/>
              </a:rPr>
              <a:t>be considered technologies.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00670" y="2024265"/>
            <a:ext cx="4538500" cy="3210989"/>
          </a:xfrm>
          <a:prstGeom prst="rect">
            <a:avLst/>
          </a:prstGeom>
        </p:spPr>
      </p:pic>
      <p:sp>
        <p:nvSpPr>
          <p:cNvPr id="7" name="TextBox 6"/>
          <p:cNvSpPr txBox="1"/>
          <p:nvPr/>
        </p:nvSpPr>
        <p:spPr>
          <a:xfrm>
            <a:off x="4835756" y="5235254"/>
            <a:ext cx="4305061"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dreamstime.com</a:t>
            </a:r>
            <a:endParaRPr lang="en-US" sz="1200" dirty="0">
              <a:solidFill>
                <a:srgbClr val="FFFFFF"/>
              </a:solidFill>
            </a:endParaRPr>
          </a:p>
        </p:txBody>
      </p:sp>
    </p:spTree>
    <p:extLst>
      <p:ext uri="{BB962C8B-B14F-4D97-AF65-F5344CB8AC3E}">
        <p14:creationId xmlns:p14="http://schemas.microsoft.com/office/powerpoint/2010/main" val="2945000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FFFF"/>
                </a:solidFill>
                <a:effectLst>
                  <a:outerShdw blurRad="50800" dist="38100" dir="2700000" algn="tl" rotWithShape="0">
                    <a:srgbClr val="000000">
                      <a:alpha val="43000"/>
                    </a:srgbClr>
                  </a:outerShdw>
                </a:effectLst>
              </a:rPr>
              <a:t>TECHNOLOGICAL DETERMINISM </a:t>
            </a:r>
          </a:p>
        </p:txBody>
      </p:sp>
      <p:sp>
        <p:nvSpPr>
          <p:cNvPr id="3" name="Content Placeholder 2"/>
          <p:cNvSpPr>
            <a:spLocks noGrp="1"/>
          </p:cNvSpPr>
          <p:nvPr>
            <p:ph idx="1"/>
          </p:nvPr>
        </p:nvSpPr>
        <p:spPr>
          <a:xfrm>
            <a:off x="615142" y="1364226"/>
            <a:ext cx="4630189" cy="4940709"/>
          </a:xfrm>
        </p:spPr>
        <p:txBody>
          <a:bodyPr>
            <a:noAutofit/>
          </a:bodyPr>
          <a:lstStyle/>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This is the tendency to “blame the technology” itself when something goes wrong when it is used. </a:t>
            </a:r>
          </a:p>
          <a:p>
            <a:pPr marL="0" indent="0">
              <a:lnSpc>
                <a:spcPct val="120000"/>
              </a:lnSpc>
              <a:buNone/>
            </a:pPr>
            <a:endParaRPr lang="en-US" sz="1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People design and create technology and people use it (though not in a vacuum – there are always issues of power to be taken into account).</a:t>
            </a:r>
          </a:p>
          <a:p>
            <a:pPr marL="0" indent="0">
              <a:lnSpc>
                <a:spcPct val="120000"/>
              </a:lnSpc>
              <a:buNone/>
            </a:pPr>
            <a:endParaRPr lang="en-US" sz="105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It is not useful or accurate to think of technology as an entity doing something </a:t>
            </a:r>
            <a:r>
              <a:rPr lang="en-US" sz="1600" i="1" dirty="0">
                <a:solidFill>
                  <a:srgbClr val="FFFFFF"/>
                </a:solidFill>
                <a:effectLst>
                  <a:outerShdw blurRad="50800" dist="38100" dir="2700000" algn="tl" rotWithShape="0">
                    <a:srgbClr val="000000">
                      <a:alpha val="43000"/>
                    </a:srgbClr>
                  </a:outerShdw>
                </a:effectLst>
                <a:latin typeface="Helvetica"/>
                <a:cs typeface="Helvetica"/>
              </a:rPr>
              <a:t>to</a:t>
            </a:r>
            <a:r>
              <a:rPr lang="en-US" sz="1600" dirty="0">
                <a:solidFill>
                  <a:srgbClr val="FFFFFF"/>
                </a:solidFill>
                <a:effectLst>
                  <a:outerShdw blurRad="50800" dist="38100" dir="2700000" algn="tl" rotWithShape="0">
                    <a:srgbClr val="000000">
                      <a:alpha val="43000"/>
                    </a:srgbClr>
                  </a:outerShdw>
                </a:effectLst>
                <a:latin typeface="Helvetica"/>
                <a:cs typeface="Helvetica"/>
              </a:rPr>
              <a:t> people and then to blame the technology when things go wrong or get complicated.</a:t>
            </a:r>
          </a:p>
          <a:p>
            <a:pPr marL="0" indent="0">
              <a:lnSpc>
                <a:spcPct val="120000"/>
              </a:lnSpc>
              <a:buNone/>
            </a:pPr>
            <a:endParaRPr lang="en-US" sz="11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It </a:t>
            </a:r>
            <a:r>
              <a:rPr lang="en-US" sz="1600" i="1" dirty="0">
                <a:solidFill>
                  <a:srgbClr val="FFFFFF"/>
                </a:solidFill>
                <a:effectLst>
                  <a:outerShdw blurRad="50800" dist="38100" dir="2700000" algn="tl" rotWithShape="0">
                    <a:srgbClr val="000000">
                      <a:alpha val="43000"/>
                    </a:srgbClr>
                  </a:outerShdw>
                </a:effectLst>
                <a:latin typeface="Helvetica"/>
                <a:cs typeface="Helvetica"/>
              </a:rPr>
              <a:t>is</a:t>
            </a:r>
            <a:r>
              <a:rPr lang="en-US" sz="1600" dirty="0">
                <a:solidFill>
                  <a:srgbClr val="FFFFFF"/>
                </a:solidFill>
                <a:effectLst>
                  <a:outerShdw blurRad="50800" dist="38100" dir="2700000" algn="tl" rotWithShape="0">
                    <a:srgbClr val="000000">
                      <a:alpha val="43000"/>
                    </a:srgbClr>
                  </a:outerShdw>
                </a:effectLst>
                <a:latin typeface="Helvetica"/>
                <a:cs typeface="Helvetica"/>
              </a:rPr>
              <a:t> </a:t>
            </a:r>
            <a:r>
              <a:rPr lang="en-US" sz="1600" dirty="0" smtClean="0">
                <a:solidFill>
                  <a:srgbClr val="FFFFFF"/>
                </a:solidFill>
                <a:effectLst>
                  <a:outerShdw blurRad="50800" dist="38100" dir="2700000" algn="tl" rotWithShape="0">
                    <a:srgbClr val="000000">
                      <a:alpha val="43000"/>
                    </a:srgbClr>
                  </a:outerShdw>
                </a:effectLst>
                <a:latin typeface="Helvetica"/>
                <a:cs typeface="Helvetica"/>
              </a:rPr>
              <a:t>useful</a:t>
            </a:r>
            <a:r>
              <a:rPr lang="en-US" sz="1600" dirty="0">
                <a:solidFill>
                  <a:srgbClr val="FFFFFF"/>
                </a:solidFill>
                <a:effectLst>
                  <a:outerShdw blurRad="50800" dist="38100" dir="2700000" algn="tl" rotWithShape="0">
                    <a:srgbClr val="000000">
                      <a:alpha val="43000"/>
                    </a:srgbClr>
                  </a:outerShdw>
                </a:effectLst>
                <a:latin typeface="Helvetica"/>
                <a:cs typeface="Helvetica"/>
              </a:rPr>
              <a:t>, though, to ask who benefits from a technology and who is left behind or left out when it is used.</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99634" y="1831692"/>
            <a:ext cx="3636776" cy="3636776"/>
          </a:xfrm>
          <a:prstGeom prst="rect">
            <a:avLst/>
          </a:prstGeom>
        </p:spPr>
      </p:pic>
      <p:sp>
        <p:nvSpPr>
          <p:cNvPr id="7" name="TextBox 6"/>
          <p:cNvSpPr txBox="1"/>
          <p:nvPr/>
        </p:nvSpPr>
        <p:spPr>
          <a:xfrm>
            <a:off x="6422570" y="5331166"/>
            <a:ext cx="1659017"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Pixabay</a:t>
            </a:r>
            <a:endParaRPr lang="en-US" sz="1200" dirty="0">
              <a:solidFill>
                <a:srgbClr val="FFFFFF"/>
              </a:solidFill>
            </a:endParaRPr>
          </a:p>
        </p:txBody>
      </p:sp>
    </p:spTree>
    <p:extLst>
      <p:ext uri="{BB962C8B-B14F-4D97-AF65-F5344CB8AC3E}">
        <p14:creationId xmlns:p14="http://schemas.microsoft.com/office/powerpoint/2010/main" val="689101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SOCIAL CONSTRUCTIVISM</a:t>
            </a:r>
          </a:p>
        </p:txBody>
      </p:sp>
      <p:sp>
        <p:nvSpPr>
          <p:cNvPr id="3" name="Content Placeholder 2"/>
          <p:cNvSpPr>
            <a:spLocks noGrp="1"/>
          </p:cNvSpPr>
          <p:nvPr>
            <p:ph idx="1"/>
          </p:nvPr>
        </p:nvSpPr>
        <p:spPr>
          <a:xfrm>
            <a:off x="844249" y="1268362"/>
            <a:ext cx="4774886" cy="4608872"/>
          </a:xfrm>
        </p:spPr>
        <p:txBody>
          <a:bodyPr>
            <a:noAutofit/>
          </a:bodyPr>
          <a:lstStyle/>
          <a:p>
            <a:pPr marL="0" indent="0">
              <a:lnSpc>
                <a:spcPct val="14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Technology </a:t>
            </a:r>
            <a:r>
              <a:rPr lang="en-US" sz="1600" dirty="0" smtClean="0">
                <a:solidFill>
                  <a:srgbClr val="FFFFFF"/>
                </a:solidFill>
                <a:effectLst>
                  <a:outerShdw blurRad="50800" dist="38100" dir="2700000" algn="tl" rotWithShape="0">
                    <a:srgbClr val="000000">
                      <a:alpha val="43000"/>
                    </a:srgbClr>
                  </a:outerShdw>
                </a:effectLst>
                <a:latin typeface="Helvetica"/>
                <a:cs typeface="Helvetica"/>
              </a:rPr>
              <a:t>reflects, </a:t>
            </a:r>
            <a:r>
              <a:rPr lang="en-US" sz="1600" dirty="0">
                <a:solidFill>
                  <a:srgbClr val="FFFFFF"/>
                </a:solidFill>
                <a:effectLst>
                  <a:outerShdw blurRad="50800" dist="38100" dir="2700000" algn="tl" rotWithShape="0">
                    <a:srgbClr val="000000">
                      <a:alpha val="43000"/>
                    </a:srgbClr>
                  </a:outerShdw>
                </a:effectLst>
                <a:latin typeface="Helvetica"/>
                <a:cs typeface="Helvetica"/>
              </a:rPr>
              <a:t>and often </a:t>
            </a:r>
            <a:r>
              <a:rPr lang="en-US" sz="1600" dirty="0" smtClean="0">
                <a:solidFill>
                  <a:srgbClr val="FFFFFF"/>
                </a:solidFill>
                <a:effectLst>
                  <a:outerShdw blurRad="50800" dist="38100" dir="2700000" algn="tl" rotWithShape="0">
                    <a:srgbClr val="000000">
                      <a:alpha val="43000"/>
                    </a:srgbClr>
                  </a:outerShdw>
                </a:effectLst>
                <a:latin typeface="Helvetica"/>
                <a:cs typeface="Helvetica"/>
              </a:rPr>
              <a:t>advances, </a:t>
            </a:r>
            <a:r>
              <a:rPr lang="en-US" sz="1600" dirty="0">
                <a:solidFill>
                  <a:srgbClr val="FFFFFF"/>
                </a:solidFill>
                <a:effectLst>
                  <a:outerShdw blurRad="50800" dist="38100" dir="2700000" algn="tl" rotWithShape="0">
                    <a:srgbClr val="000000">
                      <a:alpha val="43000"/>
                    </a:srgbClr>
                  </a:outerShdw>
                </a:effectLst>
                <a:latin typeface="Helvetica"/>
                <a:cs typeface="Helvetica"/>
              </a:rPr>
              <a:t>the interests of those who create it and fund it. </a:t>
            </a:r>
          </a:p>
          <a:p>
            <a:pPr marL="0" indent="0">
              <a:lnSpc>
                <a:spcPct val="14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40000"/>
              </a:lnSpc>
              <a:buNone/>
            </a:pPr>
            <a:r>
              <a:rPr lang="en-US" sz="1600" dirty="0">
                <a:solidFill>
                  <a:srgbClr val="FFFFFF"/>
                </a:solidFill>
                <a:effectLst>
                  <a:outerShdw blurRad="50800" dist="38100" dir="2700000" algn="tl" rotWithShape="0">
                    <a:srgbClr val="000000">
                      <a:alpha val="43000"/>
                    </a:srgbClr>
                  </a:outerShdw>
                </a:effectLst>
                <a:latin typeface="Helvetica"/>
                <a:cs typeface="Helvetica"/>
              </a:rPr>
              <a:t>It is not neutral—it is not </a:t>
            </a:r>
            <a:r>
              <a:rPr lang="en-US" sz="1600" i="1" dirty="0">
                <a:solidFill>
                  <a:srgbClr val="FFFFFF"/>
                </a:solidFill>
                <a:effectLst>
                  <a:outerShdw blurRad="50800" dist="38100" dir="2700000" algn="tl" rotWithShape="0">
                    <a:srgbClr val="000000">
                      <a:alpha val="43000"/>
                    </a:srgbClr>
                  </a:outerShdw>
                </a:effectLst>
                <a:latin typeface="Helvetica"/>
                <a:cs typeface="Helvetica"/>
              </a:rPr>
              <a:t>just</a:t>
            </a:r>
            <a:r>
              <a:rPr lang="en-US" sz="1600" dirty="0">
                <a:solidFill>
                  <a:srgbClr val="FFFFFF"/>
                </a:solidFill>
                <a:effectLst>
                  <a:outerShdw blurRad="50800" dist="38100" dir="2700000" algn="tl" rotWithShape="0">
                    <a:srgbClr val="000000">
                      <a:alpha val="43000"/>
                    </a:srgbClr>
                  </a:outerShdw>
                </a:effectLst>
                <a:latin typeface="Helvetica"/>
                <a:cs typeface="Helvetica"/>
              </a:rPr>
              <a:t> a thing or a tool—but something that can disproportionally benefit those who make it, profit from it, or control its use. </a:t>
            </a:r>
          </a:p>
          <a:p>
            <a:pPr marL="0" indent="0">
              <a:lnSpc>
                <a:spcPct val="140000"/>
              </a:lnSpc>
              <a:buNone/>
            </a:pPr>
            <a:endParaRPr lang="en-US" sz="16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40000"/>
              </a:lnSpc>
              <a:buNone/>
            </a:pPr>
            <a:r>
              <a:rPr lang="en-US" sz="1600" dirty="0" smtClean="0">
                <a:solidFill>
                  <a:srgbClr val="FFFFFF"/>
                </a:solidFill>
                <a:effectLst>
                  <a:outerShdw blurRad="50800" dist="38100" dir="2700000" algn="tl" rotWithShape="0">
                    <a:srgbClr val="000000">
                      <a:alpha val="43000"/>
                    </a:srgbClr>
                  </a:outerShdw>
                </a:effectLst>
                <a:latin typeface="Helvetica"/>
                <a:cs typeface="Helvetica"/>
              </a:rPr>
              <a:t>To consider how the </a:t>
            </a:r>
            <a:r>
              <a:rPr lang="en-US" sz="1600" dirty="0">
                <a:solidFill>
                  <a:srgbClr val="FFFFFF"/>
                </a:solidFill>
                <a:effectLst>
                  <a:outerShdw blurRad="50800" dist="38100" dir="2700000" algn="tl" rotWithShape="0">
                    <a:srgbClr val="000000">
                      <a:alpha val="43000"/>
                    </a:srgbClr>
                  </a:outerShdw>
                </a:effectLst>
                <a:latin typeface="Helvetica"/>
                <a:cs typeface="Helvetica"/>
              </a:rPr>
              <a:t>invention and use of technology </a:t>
            </a:r>
            <a:r>
              <a:rPr lang="en-US" sz="1600" dirty="0" smtClean="0">
                <a:solidFill>
                  <a:srgbClr val="FFFFFF"/>
                </a:solidFill>
                <a:effectLst>
                  <a:outerShdw blurRad="50800" dist="38100" dir="2700000" algn="tl" rotWithShape="0">
                    <a:srgbClr val="000000">
                      <a:alpha val="43000"/>
                    </a:srgbClr>
                  </a:outerShdw>
                </a:effectLst>
                <a:latin typeface="Helvetica"/>
                <a:cs typeface="Helvetica"/>
              </a:rPr>
              <a:t>is related </a:t>
            </a:r>
            <a:r>
              <a:rPr lang="en-US" sz="1600" dirty="0">
                <a:solidFill>
                  <a:srgbClr val="FFFFFF"/>
                </a:solidFill>
                <a:effectLst>
                  <a:outerShdw blurRad="50800" dist="38100" dir="2700000" algn="tl" rotWithShape="0">
                    <a:srgbClr val="000000">
                      <a:alpha val="43000"/>
                    </a:srgbClr>
                  </a:outerShdw>
                </a:effectLst>
                <a:latin typeface="Helvetica"/>
                <a:cs typeface="Helvetica"/>
              </a:rPr>
              <a:t>to forces like political power, social class differences, and organizational dynamics is called the </a:t>
            </a:r>
            <a:r>
              <a:rPr lang="en-US" sz="1600" i="1" dirty="0">
                <a:solidFill>
                  <a:srgbClr val="FFFFFF"/>
                </a:solidFill>
                <a:effectLst>
                  <a:outerShdw blurRad="50800" dist="38100" dir="2700000" algn="tl" rotWithShape="0">
                    <a:srgbClr val="000000">
                      <a:alpha val="43000"/>
                    </a:srgbClr>
                  </a:outerShdw>
                </a:effectLst>
                <a:latin typeface="Helvetica"/>
                <a:cs typeface="Helvetica"/>
              </a:rPr>
              <a:t>social constructivist</a:t>
            </a:r>
            <a:r>
              <a:rPr lang="en-US" sz="1600" dirty="0">
                <a:solidFill>
                  <a:srgbClr val="FFFFFF"/>
                </a:solidFill>
                <a:effectLst>
                  <a:outerShdw blurRad="50800" dist="38100" dir="2700000" algn="tl" rotWithShape="0">
                    <a:srgbClr val="000000">
                      <a:alpha val="43000"/>
                    </a:srgbClr>
                  </a:outerShdw>
                </a:effectLst>
                <a:latin typeface="Helvetica"/>
                <a:cs typeface="Helvetica"/>
              </a:rPr>
              <a:t> approach to the study of technology.</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6" name="Picture 5" descr="15.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53081" y="1673798"/>
            <a:ext cx="3735799" cy="3735799"/>
          </a:xfrm>
          <a:prstGeom prst="rect">
            <a:avLst/>
          </a:prstGeom>
          <a:effectLst>
            <a:outerShdw blurRad="50800" dist="38100" dir="2700000" algn="tl" rotWithShape="0">
              <a:schemeClr val="bg1">
                <a:alpha val="43000"/>
              </a:schemeClr>
            </a:outerShdw>
          </a:effectLst>
        </p:spPr>
      </p:pic>
      <p:sp>
        <p:nvSpPr>
          <p:cNvPr id="8" name="TextBox 7"/>
          <p:cNvSpPr txBox="1"/>
          <p:nvPr/>
        </p:nvSpPr>
        <p:spPr>
          <a:xfrm>
            <a:off x="6192761" y="5014671"/>
            <a:ext cx="2074333" cy="276999"/>
          </a:xfrm>
          <a:prstGeom prst="rect">
            <a:avLst/>
          </a:prstGeom>
          <a:noFill/>
        </p:spPr>
        <p:txBody>
          <a:bodyPr wrap="square" rtlCol="0">
            <a:spAutoFit/>
          </a:bodyPr>
          <a:lstStyle/>
          <a:p>
            <a:pPr algn="r"/>
            <a:r>
              <a:rPr lang="en-US" sz="1200" dirty="0">
                <a:solidFill>
                  <a:srgbClr val="FFFFFF"/>
                </a:solidFill>
              </a:rPr>
              <a:t>Image Source: us.123rf.com</a:t>
            </a:r>
          </a:p>
        </p:txBody>
      </p:sp>
    </p:spTree>
    <p:extLst>
      <p:ext uri="{BB962C8B-B14F-4D97-AF65-F5344CB8AC3E}">
        <p14:creationId xmlns:p14="http://schemas.microsoft.com/office/powerpoint/2010/main" val="1418976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5196"/>
            <a:ext cx="8559800" cy="1143000"/>
          </a:xfrm>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TECHNOLOGY IN SOCIAL SYSTEMS</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564111" y="1371601"/>
            <a:ext cx="4413134" cy="5257800"/>
          </a:xfrm>
        </p:spPr>
        <p:txBody>
          <a:bodyPr>
            <a:noAutofit/>
          </a:bodyPr>
          <a:lstStyle/>
          <a:p>
            <a:pPr fontAlgn="base"/>
            <a:r>
              <a:rPr lang="en-US" sz="1600" dirty="0" smtClean="0">
                <a:solidFill>
                  <a:schemeClr val="bg1"/>
                </a:solidFill>
              </a:rPr>
              <a:t>Technologies </a:t>
            </a:r>
            <a:r>
              <a:rPr lang="en-US" sz="1600" dirty="0">
                <a:solidFill>
                  <a:schemeClr val="bg1"/>
                </a:solidFill>
              </a:rPr>
              <a:t>are designed, invented, built, and disseminated by people who continually shaped them. This interdependent set of actions is called the </a:t>
            </a:r>
            <a:r>
              <a:rPr lang="en-US" sz="1600" i="1" dirty="0">
                <a:solidFill>
                  <a:schemeClr val="bg1"/>
                </a:solidFill>
              </a:rPr>
              <a:t>sociotechnical systems</a:t>
            </a:r>
            <a:r>
              <a:rPr lang="en-US" sz="1600" dirty="0">
                <a:solidFill>
                  <a:schemeClr val="bg1"/>
                </a:solidFill>
              </a:rPr>
              <a:t> approach. ​</a:t>
            </a:r>
          </a:p>
          <a:p>
            <a:pPr marL="0" indent="0" fontAlgn="base">
              <a:buNone/>
            </a:pPr>
            <a:r>
              <a:rPr lang="en-US" sz="1600" dirty="0">
                <a:solidFill>
                  <a:schemeClr val="bg1"/>
                </a:solidFill>
              </a:rPr>
              <a:t>​</a:t>
            </a:r>
          </a:p>
          <a:p>
            <a:pPr fontAlgn="base"/>
            <a:r>
              <a:rPr lang="en-US" sz="1600" dirty="0">
                <a:solidFill>
                  <a:schemeClr val="bg1"/>
                </a:solidFill>
              </a:rPr>
              <a:t>This perspective is closely related to the concept of </a:t>
            </a:r>
            <a:r>
              <a:rPr lang="en-US" sz="1600" i="1" dirty="0" err="1">
                <a:solidFill>
                  <a:schemeClr val="bg1"/>
                </a:solidFill>
              </a:rPr>
              <a:t>sociomateriality</a:t>
            </a:r>
            <a:r>
              <a:rPr lang="en-US" sz="1600" dirty="0">
                <a:solidFill>
                  <a:schemeClr val="bg1"/>
                </a:solidFill>
              </a:rPr>
              <a:t>, which states that substantive </a:t>
            </a:r>
            <a:r>
              <a:rPr lang="en-US" sz="1600" dirty="0" smtClean="0">
                <a:solidFill>
                  <a:schemeClr val="bg1"/>
                </a:solidFill>
              </a:rPr>
              <a:t>features of a product </a:t>
            </a:r>
            <a:r>
              <a:rPr lang="en-US" sz="1600" dirty="0">
                <a:solidFill>
                  <a:schemeClr val="bg1"/>
                </a:solidFill>
              </a:rPr>
              <a:t>and social behaviors co-construct each other. ​</a:t>
            </a:r>
          </a:p>
          <a:p>
            <a:pPr marL="0" indent="0" fontAlgn="base">
              <a:buNone/>
            </a:pPr>
            <a:r>
              <a:rPr lang="en-US" sz="1600" dirty="0">
                <a:solidFill>
                  <a:schemeClr val="bg1"/>
                </a:solidFill>
              </a:rPr>
              <a:t>​</a:t>
            </a:r>
          </a:p>
          <a:p>
            <a:pPr fontAlgn="base"/>
            <a:r>
              <a:rPr lang="en-US" sz="1600" dirty="0">
                <a:solidFill>
                  <a:schemeClr val="bg1"/>
                </a:solidFill>
              </a:rPr>
              <a:t>As human biases (i.e., race, ethnicity, age, sexual orientation, socioeconomic status) are introduced to a system, reinforce and solidify one another, </a:t>
            </a:r>
            <a:r>
              <a:rPr lang="en-US" sz="1600" i="1" dirty="0">
                <a:solidFill>
                  <a:schemeClr val="bg1"/>
                </a:solidFill>
              </a:rPr>
              <a:t>systemic bias </a:t>
            </a:r>
            <a:r>
              <a:rPr lang="en-US" sz="1600" dirty="0">
                <a:solidFill>
                  <a:schemeClr val="bg1"/>
                </a:solidFill>
              </a:rPr>
              <a:t>occurs.​</a:t>
            </a:r>
          </a:p>
          <a:p>
            <a:pPr marL="0" indent="0" fontAlgn="base">
              <a:buNone/>
            </a:pPr>
            <a:r>
              <a:rPr lang="en-US" sz="1600" dirty="0">
                <a:solidFill>
                  <a:schemeClr val="bg1"/>
                </a:solidFill>
              </a:rPr>
              <a:t>​</a:t>
            </a:r>
          </a:p>
          <a:p>
            <a:pPr fontAlgn="base"/>
            <a:r>
              <a:rPr lang="en-US" sz="1600" dirty="0">
                <a:solidFill>
                  <a:schemeClr val="bg1"/>
                </a:solidFill>
              </a:rPr>
              <a:t>Those of us who study the impact of technology on societies, groups, and individuals must remain aware of these social forces and biases.​</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sp>
        <p:nvSpPr>
          <p:cNvPr id="6" name="TextBox 5"/>
          <p:cNvSpPr txBox="1"/>
          <p:nvPr/>
        </p:nvSpPr>
        <p:spPr>
          <a:xfrm>
            <a:off x="5436192" y="4733468"/>
            <a:ext cx="3238284" cy="276999"/>
          </a:xfrm>
          <a:prstGeom prst="rect">
            <a:avLst/>
          </a:prstGeom>
          <a:noFill/>
        </p:spPr>
        <p:txBody>
          <a:bodyPr wrap="square" rtlCol="0">
            <a:spAutoFit/>
          </a:bodyPr>
          <a:lstStyle/>
          <a:p>
            <a:pPr algn="r"/>
            <a:r>
              <a:rPr lang="en-US" sz="1200" dirty="0">
                <a:solidFill>
                  <a:srgbClr val="FFFFFF"/>
                </a:solidFill>
              </a:rPr>
              <a:t>Image Source: </a:t>
            </a:r>
            <a:r>
              <a:rPr lang="en-US" sz="1200" dirty="0" err="1">
                <a:solidFill>
                  <a:srgbClr val="FFFFFF"/>
                </a:solidFill>
              </a:rPr>
              <a:t>stock.adobe.com</a:t>
            </a:r>
            <a:endParaRPr lang="en-US" sz="1200" dirty="0">
              <a:solidFill>
                <a:srgbClr val="FFFFFF"/>
              </a:solidFill>
            </a:endParaRPr>
          </a:p>
        </p:txBody>
      </p:sp>
      <p:pic>
        <p:nvPicPr>
          <p:cNvPr id="8" name="Picture 7" descr="Graphical user interface, diagram&#10;&#10;Description automatically generated">
            <a:extLst>
              <a:ext uri="{FF2B5EF4-FFF2-40B4-BE49-F238E27FC236}">
                <a16:creationId xmlns:a16="http://schemas.microsoft.com/office/drawing/2014/main" id="{E509A341-DCC4-1348-BA4C-DFC32524E7F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6601" t="6153" r="6601"/>
          <a:stretch/>
        </p:blipFill>
        <p:spPr>
          <a:xfrm>
            <a:off x="5436192" y="2763825"/>
            <a:ext cx="3238284" cy="1969643"/>
          </a:xfrm>
          <a:prstGeom prst="rect">
            <a:avLst/>
          </a:prstGeom>
        </p:spPr>
      </p:pic>
    </p:spTree>
    <p:extLst>
      <p:ext uri="{BB962C8B-B14F-4D97-AF65-F5344CB8AC3E}">
        <p14:creationId xmlns:p14="http://schemas.microsoft.com/office/powerpoint/2010/main" val="3696818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FFFF"/>
                </a:solidFill>
                <a:effectLst>
                  <a:outerShdw blurRad="50800" dist="38100" dir="2700000" algn="tl" rotWithShape="0">
                    <a:srgbClr val="000000">
                      <a:alpha val="43000"/>
                    </a:srgbClr>
                  </a:outerShdw>
                </a:effectLst>
              </a:rPr>
              <a:t>TECHNOLOGICAL MEDIATION</a:t>
            </a:r>
          </a:p>
        </p:txBody>
      </p:sp>
      <p:sp>
        <p:nvSpPr>
          <p:cNvPr id="3" name="Content Placeholder 2"/>
          <p:cNvSpPr>
            <a:spLocks noGrp="1"/>
          </p:cNvSpPr>
          <p:nvPr>
            <p:ph idx="1"/>
          </p:nvPr>
        </p:nvSpPr>
        <p:spPr>
          <a:xfrm>
            <a:off x="5235413" y="2044178"/>
            <a:ext cx="3601882" cy="3682754"/>
          </a:xfrm>
        </p:spPr>
        <p:txBody>
          <a:bodyPr>
            <a:normAutofit fontScale="92500" lnSpcReduction="20000"/>
          </a:bodyPr>
          <a:lstStyle/>
          <a:p>
            <a:pPr marL="0" indent="0" algn="r">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Information and Communication Technologies (ICTs) carry ideas and information from one person to another. </a:t>
            </a:r>
          </a:p>
          <a:p>
            <a:pPr marL="0" indent="0" algn="r">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gn="r">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When this process occurs, it is called mediation or </a:t>
            </a:r>
            <a:r>
              <a:rPr lang="en-US" sz="2000" i="1" dirty="0">
                <a:solidFill>
                  <a:srgbClr val="FFFFFF"/>
                </a:solidFill>
                <a:effectLst>
                  <a:outerShdw blurRad="50800" dist="38100" dir="2700000" algn="tl" rotWithShape="0">
                    <a:srgbClr val="000000">
                      <a:alpha val="43000"/>
                    </a:srgbClr>
                  </a:outerShdw>
                </a:effectLst>
                <a:latin typeface="Helvetica"/>
                <a:cs typeface="Helvetica"/>
              </a:rPr>
              <a:t>technological mediation</a:t>
            </a:r>
            <a:r>
              <a:rPr lang="en-US" sz="2000" dirty="0">
                <a:solidFill>
                  <a:srgbClr val="FFFFFF"/>
                </a:solidFill>
                <a:effectLst>
                  <a:outerShdw blurRad="50800" dist="38100" dir="2700000" algn="tl" rotWithShape="0">
                    <a:srgbClr val="000000">
                      <a:alpha val="43000"/>
                    </a:srgbClr>
                  </a:outerShdw>
                </a:effectLst>
                <a:latin typeface="Helvetica"/>
                <a:cs typeface="Helvetica"/>
              </a:rPr>
              <a:t>, and the technology itself can be considered a </a:t>
            </a:r>
            <a:r>
              <a:rPr lang="en-US" sz="2000" i="1" dirty="0">
                <a:solidFill>
                  <a:srgbClr val="FFFFFF"/>
                </a:solidFill>
                <a:effectLst>
                  <a:outerShdw blurRad="50800" dist="38100" dir="2700000" algn="tl" rotWithShape="0">
                    <a:srgbClr val="000000">
                      <a:alpha val="43000"/>
                    </a:srgbClr>
                  </a:outerShdw>
                </a:effectLst>
                <a:latin typeface="Helvetica"/>
                <a:cs typeface="Helvetica"/>
              </a:rPr>
              <a:t>mediator</a:t>
            </a:r>
            <a:r>
              <a:rPr lang="en-US" sz="2000" dirty="0">
                <a:solidFill>
                  <a:srgbClr val="FFFFFF"/>
                </a:solidFill>
                <a:effectLst>
                  <a:outerShdw blurRad="50800" dist="38100" dir="2700000" algn="tl" rotWithShape="0">
                    <a:srgbClr val="000000">
                      <a:alpha val="43000"/>
                    </a:srgbClr>
                  </a:outerShdw>
                </a:effectLst>
                <a:latin typeface="Helvetica"/>
                <a:cs typeface="Helvetica"/>
              </a:rPr>
              <a:t>.</a:t>
            </a: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descr="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1" y="419358"/>
            <a:ext cx="5403727" cy="5403727"/>
          </a:xfrm>
          <a:prstGeom prst="rect">
            <a:avLst/>
          </a:prstGeom>
        </p:spPr>
      </p:pic>
      <p:sp>
        <p:nvSpPr>
          <p:cNvPr id="7" name="TextBox 6"/>
          <p:cNvSpPr txBox="1"/>
          <p:nvPr/>
        </p:nvSpPr>
        <p:spPr>
          <a:xfrm>
            <a:off x="942447" y="3815316"/>
            <a:ext cx="4305061" cy="276999"/>
          </a:xfrm>
          <a:prstGeom prst="rect">
            <a:avLst/>
          </a:prstGeom>
          <a:noFill/>
        </p:spPr>
        <p:txBody>
          <a:bodyPr wrap="square" rtlCol="0">
            <a:spAutoFit/>
          </a:bodyPr>
          <a:lstStyle/>
          <a:p>
            <a:r>
              <a:rPr lang="en-US" sz="1200" dirty="0">
                <a:solidFill>
                  <a:srgbClr val="FFFFFF"/>
                </a:solidFill>
              </a:rPr>
              <a:t>Image Source: </a:t>
            </a:r>
            <a:r>
              <a:rPr lang="en-US" sz="1200" dirty="0" err="1">
                <a:solidFill>
                  <a:srgbClr val="FFFFFF"/>
                </a:solidFill>
              </a:rPr>
              <a:t>Vexels</a:t>
            </a:r>
            <a:endParaRPr lang="en-US" sz="1200" dirty="0">
              <a:solidFill>
                <a:srgbClr val="FFFFFF"/>
              </a:solidFill>
            </a:endParaRPr>
          </a:p>
        </p:txBody>
      </p:sp>
    </p:spTree>
    <p:extLst>
      <p:ext uri="{BB962C8B-B14F-4D97-AF65-F5344CB8AC3E}">
        <p14:creationId xmlns:p14="http://schemas.microsoft.com/office/powerpoint/2010/main" val="418452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a:solidFill>
                  <a:srgbClr val="FFFFFF"/>
                </a:solidFill>
                <a:effectLst>
                  <a:outerShdw blurRad="50800" dist="38100" dir="2700000" algn="tl" rotWithShape="0">
                    <a:srgbClr val="000000">
                      <a:alpha val="43000"/>
                    </a:srgbClr>
                  </a:outerShdw>
                </a:effectLst>
              </a:rPr>
              <a:t>SOCIALITY AND TECHNO-SOCIAL LIFE</a:t>
            </a:r>
            <a:endParaRPr lang="en-US" dirty="0">
              <a:solidFill>
                <a:srgbClr val="FFFFFF"/>
              </a:solidFill>
              <a:effectLst>
                <a:outerShdw blurRad="50800" dist="38100" dir="2700000" algn="tl" rotWithShape="0">
                  <a:srgbClr val="000000">
                    <a:alpha val="43000"/>
                  </a:srgbClr>
                </a:outerShdw>
              </a:effectLst>
            </a:endParaRPr>
          </a:p>
        </p:txBody>
      </p:sp>
      <p:sp>
        <p:nvSpPr>
          <p:cNvPr id="3" name="Content Placeholder 2"/>
          <p:cNvSpPr>
            <a:spLocks noGrp="1"/>
          </p:cNvSpPr>
          <p:nvPr>
            <p:ph idx="1"/>
          </p:nvPr>
        </p:nvSpPr>
        <p:spPr>
          <a:xfrm>
            <a:off x="485880" y="1468686"/>
            <a:ext cx="4284133" cy="4762055"/>
          </a:xfrm>
        </p:spPr>
        <p:txBody>
          <a:bodyPr>
            <a:normAutofit fontScale="85000" lnSpcReduction="20000"/>
          </a:bodyPr>
          <a:lstStyle/>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People’s tendency to form connections and bonds with one another, and to live life in concert with others, is called </a:t>
            </a:r>
            <a:r>
              <a:rPr lang="en-US" sz="2000" i="1" dirty="0">
                <a:solidFill>
                  <a:srgbClr val="FFFFFF"/>
                </a:solidFill>
                <a:effectLst>
                  <a:outerShdw blurRad="50800" dist="38100" dir="2700000" algn="tl" rotWithShape="0">
                    <a:srgbClr val="000000">
                      <a:alpha val="43000"/>
                    </a:srgbClr>
                  </a:outerShdw>
                </a:effectLst>
                <a:latin typeface="Helvetica"/>
                <a:cs typeface="Helvetica"/>
              </a:rPr>
              <a:t>sociality. </a:t>
            </a:r>
          </a:p>
          <a:p>
            <a:pPr marL="0" indent="0">
              <a:lnSpc>
                <a:spcPct val="120000"/>
              </a:lnSpc>
              <a:buNone/>
            </a:pPr>
            <a:endParaRPr lang="en-US" sz="20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It is not necessary to be physically face-to-face with another person for sociality to develop.</a:t>
            </a: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r>
              <a:rPr lang="en-US" sz="2000" dirty="0">
                <a:solidFill>
                  <a:srgbClr val="FFFFFF"/>
                </a:solidFill>
                <a:effectLst>
                  <a:outerShdw blurRad="50800" dist="38100" dir="2700000" algn="tl" rotWithShape="0">
                    <a:srgbClr val="000000">
                      <a:alpha val="43000"/>
                    </a:srgbClr>
                  </a:outerShdw>
                </a:effectLst>
                <a:latin typeface="Helvetica"/>
                <a:cs typeface="Helvetica"/>
              </a:rPr>
              <a:t>Our lives are highly social and strongly influenced by technology. They are </a:t>
            </a:r>
            <a:r>
              <a:rPr lang="en-US" sz="2000" i="1" dirty="0">
                <a:solidFill>
                  <a:srgbClr val="FFFFFF"/>
                </a:solidFill>
                <a:effectLst>
                  <a:outerShdw blurRad="50800" dist="38100" dir="2700000" algn="tl" rotWithShape="0">
                    <a:srgbClr val="000000">
                      <a:alpha val="43000"/>
                    </a:srgbClr>
                  </a:outerShdw>
                </a:effectLst>
                <a:latin typeface="Helvetica"/>
                <a:cs typeface="Helvetica"/>
              </a:rPr>
              <a:t>techno-social, </a:t>
            </a:r>
            <a:r>
              <a:rPr lang="en-US" sz="2000" dirty="0">
                <a:solidFill>
                  <a:srgbClr val="FFFFFF"/>
                </a:solidFill>
                <a:effectLst>
                  <a:outerShdw blurRad="50800" dist="38100" dir="2700000" algn="tl" rotWithShape="0">
                    <a:srgbClr val="000000">
                      <a:alpha val="43000"/>
                    </a:srgbClr>
                  </a:outerShdw>
                </a:effectLst>
                <a:latin typeface="Helvetica"/>
                <a:cs typeface="Helvetica"/>
              </a:rPr>
              <a:t>with both parts of the word (“techno” and “social”) equally important. </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It is critical to study technology and society in concert with one another – one of the central </a:t>
            </a:r>
            <a:r>
              <a:rPr lang="en-US" sz="2000" smtClean="0">
                <a:solidFill>
                  <a:srgbClr val="FFFFFF"/>
                </a:solidFill>
                <a:effectLst>
                  <a:outerShdw blurRad="50800" dist="38100" dir="2700000" algn="tl" rotWithShape="0">
                    <a:srgbClr val="000000">
                      <a:alpha val="43000"/>
                    </a:srgbClr>
                  </a:outerShdw>
                </a:effectLst>
                <a:latin typeface="Helvetica"/>
                <a:cs typeface="Helvetica"/>
              </a:rPr>
              <a:t>concepts of </a:t>
            </a:r>
            <a:r>
              <a:rPr lang="en-US" sz="2000" i="1" smtClean="0">
                <a:solidFill>
                  <a:srgbClr val="FFFFFF"/>
                </a:solidFill>
                <a:effectLst>
                  <a:outerShdw blurRad="50800" dist="38100" dir="2700000" algn="tl" rotWithShape="0">
                    <a:srgbClr val="000000">
                      <a:alpha val="43000"/>
                    </a:srgbClr>
                  </a:outerShdw>
                </a:effectLst>
                <a:latin typeface="Helvetica"/>
                <a:cs typeface="Helvetica"/>
              </a:rPr>
              <a:t>Superconnected</a:t>
            </a:r>
            <a:r>
              <a:rPr lang="en-US" sz="2000" dirty="0" smtClean="0">
                <a:solidFill>
                  <a:srgbClr val="FFFFFF"/>
                </a:solidFill>
                <a:effectLst>
                  <a:outerShdw blurRad="50800" dist="38100" dir="2700000" algn="tl" rotWithShape="0">
                    <a:srgbClr val="000000">
                      <a:alpha val="43000"/>
                    </a:srgbClr>
                  </a:outerShdw>
                </a:effectLst>
                <a:latin typeface="Helvetica"/>
                <a:cs typeface="Helvetica"/>
              </a:rPr>
              <a:t>.</a:t>
            </a:r>
            <a:endParaRPr lang="en-US" sz="2000" i="1" dirty="0">
              <a:solidFill>
                <a:srgbClr val="FFFFFF"/>
              </a:solidFill>
              <a:effectLst>
                <a:outerShdw blurRad="50800" dist="38100" dir="2700000" algn="tl" rotWithShape="0">
                  <a:srgbClr val="000000">
                    <a:alpha val="43000"/>
                  </a:srgbClr>
                </a:outerShdw>
              </a:effectLst>
              <a:latin typeface="Helvetica"/>
              <a:cs typeface="Helvetica"/>
            </a:endParaRPr>
          </a:p>
          <a:p>
            <a:pPr marL="0" indent="0">
              <a:lnSpc>
                <a:spcPct val="120000"/>
              </a:lnSpc>
              <a:buNone/>
            </a:pPr>
            <a:endParaRPr lang="en-US" sz="2000" dirty="0">
              <a:solidFill>
                <a:srgbClr val="FFFFFF"/>
              </a:solidFill>
              <a:effectLst>
                <a:outerShdw blurRad="50800" dist="38100" dir="2700000" algn="tl" rotWithShape="0">
                  <a:srgbClr val="000000">
                    <a:alpha val="43000"/>
                  </a:srgbClr>
                </a:outerShdw>
              </a:effectLst>
              <a:latin typeface="Helvetica"/>
              <a:cs typeface="Helvetica"/>
            </a:endParaRPr>
          </a:p>
        </p:txBody>
      </p:sp>
      <p:pic>
        <p:nvPicPr>
          <p:cNvPr id="4" name="Picture 3" descr="title.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7405" y="6182361"/>
            <a:ext cx="1489595" cy="53276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48244" y="1966377"/>
            <a:ext cx="3837111" cy="2368587"/>
          </a:xfrm>
          <a:prstGeom prst="rect">
            <a:avLst/>
          </a:prstGeom>
        </p:spPr>
      </p:pic>
      <p:sp>
        <p:nvSpPr>
          <p:cNvPr id="6" name="TextBox 5"/>
          <p:cNvSpPr txBox="1"/>
          <p:nvPr/>
        </p:nvSpPr>
        <p:spPr>
          <a:xfrm>
            <a:off x="5382148" y="4256990"/>
            <a:ext cx="3238284" cy="276999"/>
          </a:xfrm>
          <a:prstGeom prst="rect">
            <a:avLst/>
          </a:prstGeom>
          <a:noFill/>
        </p:spPr>
        <p:txBody>
          <a:bodyPr wrap="square" rtlCol="0">
            <a:spAutoFit/>
          </a:bodyPr>
          <a:lstStyle/>
          <a:p>
            <a:pPr algn="r"/>
            <a:r>
              <a:rPr lang="en-US" sz="1200" dirty="0">
                <a:solidFill>
                  <a:srgbClr val="FFFFFF"/>
                </a:solidFill>
              </a:rPr>
              <a:t>Image Source: williamstechlab.wikispaces.com</a:t>
            </a:r>
          </a:p>
        </p:txBody>
      </p:sp>
    </p:spTree>
    <p:extLst>
      <p:ext uri="{BB962C8B-B14F-4D97-AF65-F5344CB8AC3E}">
        <p14:creationId xmlns:p14="http://schemas.microsoft.com/office/powerpoint/2010/main" val="2042651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rot="21060000">
            <a:off x="5750592" y="2818546"/>
            <a:ext cx="3445018" cy="891742"/>
          </a:xfrm>
          <a:prstGeom prst="rect">
            <a:avLst/>
          </a:prstGeom>
        </p:spPr>
        <p:txBody>
          <a:bodyPr vert="horz" lIns="91440" tIns="45720" rIns="91440" bIns="45720" rtlCol="0" anchor="ctr" anchorCtr="0">
            <a:noAutofit/>
          </a:bodyPr>
          <a:lstStyle>
            <a:lvl1pPr marL="0" indent="0" algn="l" defTabSz="914400" rtl="0" eaLnBrk="1" latinLnBrk="0" hangingPunct="1">
              <a:spcBef>
                <a:spcPts val="0"/>
              </a:spcBef>
              <a:spcAft>
                <a:spcPts val="0"/>
              </a:spcAft>
              <a:buFontTx/>
              <a:buNone/>
              <a:defRPr sz="2400" kern="1200">
                <a:solidFill>
                  <a:schemeClr val="bg1"/>
                </a:solidFill>
                <a:effectLst/>
                <a:latin typeface="+mn-lt"/>
                <a:ea typeface="+mn-ea"/>
                <a:cs typeface="+mn-cs"/>
              </a:defRPr>
            </a:lvl1pPr>
            <a:lvl2pPr marL="457200" indent="0" algn="ctr" defTabSz="914400" rtl="0" eaLnBrk="1" latinLnBrk="0" hangingPunct="1">
              <a:spcBef>
                <a:spcPts val="0"/>
              </a:spcBef>
              <a:spcAft>
                <a:spcPts val="1000"/>
              </a:spcAft>
              <a:buFontTx/>
              <a:buNone/>
              <a:defRPr sz="22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ts val="0"/>
              </a:spcBef>
              <a:spcAft>
                <a:spcPts val="1000"/>
              </a:spcAft>
              <a:buFontTx/>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ts val="0"/>
              </a:spcBef>
              <a:spcAft>
                <a:spcPts val="1000"/>
              </a:spcAft>
              <a:buFontTx/>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6pPr>
            <a:lvl7pPr marL="27432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7pPr>
            <a:lvl8pPr marL="32004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8pPr>
            <a:lvl9pPr marL="3657600" indent="0" algn="ctr" defTabSz="914400" rtl="0" eaLnBrk="1" latinLnBrk="0" hangingPunct="1">
              <a:spcBef>
                <a:spcPts val="0"/>
              </a:spcBef>
              <a:spcAft>
                <a:spcPts val="600"/>
              </a:spcAft>
              <a:buFontTx/>
              <a:buNone/>
              <a:defRPr lang="en-US" sz="1800" kern="1200">
                <a:solidFill>
                  <a:schemeClr val="tx1">
                    <a:tint val="75000"/>
                  </a:schemeClr>
                </a:solidFill>
                <a:effectLst>
                  <a:outerShdw blurRad="38100" dist="38100" dir="2700000" algn="tl">
                    <a:srgbClr val="000000">
                      <a:alpha val="43137"/>
                    </a:srgbClr>
                  </a:outerShdw>
                </a:effectLst>
                <a:latin typeface="+mn-lt"/>
                <a:ea typeface="+mn-ea"/>
                <a:cs typeface="+mn-cs"/>
              </a:defRPr>
            </a:lvl9pPr>
          </a:lstStyle>
          <a:p>
            <a:r>
              <a:rPr lang="en-US" sz="1400" dirty="0"/>
              <a:t>THE INTERNET, DIGITAL MEDIA &amp; TECHNO-SOCIAL LIFE, 3RD EDITION</a:t>
            </a:r>
          </a:p>
          <a:p>
            <a:endParaRPr lang="en-US" sz="1400" dirty="0"/>
          </a:p>
          <a:p>
            <a:r>
              <a:rPr lang="en-US" sz="1400" dirty="0"/>
              <a:t>	MARY CHAYKO</a:t>
            </a:r>
          </a:p>
        </p:txBody>
      </p:sp>
      <p:sp>
        <p:nvSpPr>
          <p:cNvPr id="6" name="TextBox 5"/>
          <p:cNvSpPr txBox="1"/>
          <p:nvPr/>
        </p:nvSpPr>
        <p:spPr>
          <a:xfrm rot="21049424">
            <a:off x="1864033" y="4222999"/>
            <a:ext cx="7001736" cy="1815882"/>
          </a:xfrm>
          <a:prstGeom prst="rect">
            <a:avLst/>
          </a:prstGeom>
          <a:noFill/>
        </p:spPr>
        <p:txBody>
          <a:bodyPr wrap="square" rtlCol="0">
            <a:spAutoFit/>
          </a:bodyPr>
          <a:lstStyle/>
          <a:p>
            <a:r>
              <a:rPr lang="en-US" sz="1400" dirty="0">
                <a:solidFill>
                  <a:schemeClr val="bg1"/>
                </a:solidFill>
              </a:rPr>
              <a:t>These lecture slides support the Sage Publications book </a:t>
            </a:r>
            <a:r>
              <a:rPr lang="en-US" sz="1400" i="1" dirty="0" err="1">
                <a:solidFill>
                  <a:schemeClr val="bg1"/>
                </a:solidFill>
              </a:rPr>
              <a:t>Superconnected</a:t>
            </a:r>
            <a:r>
              <a:rPr lang="en-US" sz="1400" i="1" dirty="0">
                <a:solidFill>
                  <a:schemeClr val="bg1"/>
                </a:solidFill>
              </a:rPr>
              <a:t>: The Internet, Digital Media, and Techno-Social Life (third</a:t>
            </a:r>
            <a:r>
              <a:rPr lang="en-US" sz="1400" dirty="0">
                <a:solidFill>
                  <a:schemeClr val="bg1"/>
                </a:solidFill>
              </a:rPr>
              <a:t> edition, </a:t>
            </a:r>
            <a:r>
              <a:rPr lang="en-US" sz="1400" dirty="0" smtClean="0">
                <a:solidFill>
                  <a:schemeClr val="bg1"/>
                </a:solidFill>
              </a:rPr>
              <a:t>2021) </a:t>
            </a:r>
            <a:r>
              <a:rPr lang="en-US" sz="1400" dirty="0">
                <a:solidFill>
                  <a:schemeClr val="bg1"/>
                </a:solidFill>
              </a:rPr>
              <a:t>by Mary Chayko (Rutgers University) and were created by Mary Chayko, Shravan Regret Iyer and </a:t>
            </a:r>
            <a:r>
              <a:rPr lang="en-US" sz="1400" dirty="0" err="1">
                <a:solidFill>
                  <a:schemeClr val="bg1"/>
                </a:solidFill>
              </a:rPr>
              <a:t>Seulki</a:t>
            </a:r>
            <a:r>
              <a:rPr lang="en-US" sz="1400" dirty="0">
                <a:solidFill>
                  <a:schemeClr val="bg1"/>
                </a:solidFill>
              </a:rPr>
              <a:t> </a:t>
            </a:r>
            <a:r>
              <a:rPr lang="en-US" sz="1400" dirty="0" smtClean="0">
                <a:solidFill>
                  <a:schemeClr val="bg1"/>
                </a:solidFill>
              </a:rPr>
              <a:t>Lee-</a:t>
            </a:r>
            <a:r>
              <a:rPr lang="en-US" sz="1400" dirty="0" err="1" smtClean="0">
                <a:solidFill>
                  <a:schemeClr val="bg1"/>
                </a:solidFill>
              </a:rPr>
              <a:t>Geiller</a:t>
            </a:r>
            <a:r>
              <a:rPr lang="en-US" sz="1400" dirty="0">
                <a:solidFill>
                  <a:schemeClr val="bg1"/>
                </a:solidFill>
              </a:rPr>
              <a:t>.</a:t>
            </a:r>
          </a:p>
          <a:p>
            <a:r>
              <a:rPr lang="en-US" sz="1400" dirty="0">
                <a:solidFill>
                  <a:schemeClr val="bg1"/>
                </a:solidFill>
              </a:rPr>
              <a:t>Text is excerpted from, and sources are referenced in, the book. Permission to use and share this slideshow is granted; please acknowledge Mary Chayko as author. For permissions and options for customizing these slides, contact Prof. Chayko at mary.chayko@rutgers.edu.</a:t>
            </a:r>
          </a:p>
          <a:p>
            <a:endParaRPr lang="en-US" sz="1400" dirty="0">
              <a:solidFill>
                <a:schemeClr val="bg1"/>
              </a:solidFill>
            </a:endParaRPr>
          </a:p>
          <a:p>
            <a:r>
              <a:rPr lang="en-US" sz="1400" dirty="0">
                <a:solidFill>
                  <a:schemeClr val="bg1"/>
                </a:solidFill>
              </a:rPr>
              <a:t>Review copies of </a:t>
            </a:r>
            <a:r>
              <a:rPr lang="en-US" sz="1400" i="1" dirty="0" err="1">
                <a:solidFill>
                  <a:schemeClr val="bg1"/>
                </a:solidFill>
              </a:rPr>
              <a:t>Superconnected</a:t>
            </a:r>
            <a:r>
              <a:rPr lang="en-US" sz="1400" dirty="0">
                <a:solidFill>
                  <a:schemeClr val="bg1"/>
                </a:solidFill>
              </a:rPr>
              <a:t> and copies for purchase may be obtained </a:t>
            </a:r>
            <a:r>
              <a:rPr lang="en-US" sz="1400" dirty="0">
                <a:solidFill>
                  <a:srgbClr val="FFFF00"/>
                </a:solidFill>
                <a:hlinkClick r:id="rId2"/>
              </a:rPr>
              <a:t>here</a:t>
            </a:r>
            <a:endParaRPr lang="en-US" sz="1400" dirty="0">
              <a:solidFill>
                <a:srgbClr val="FFFF00"/>
              </a:solidFill>
            </a:endParaRPr>
          </a:p>
        </p:txBody>
      </p:sp>
      <p:pic>
        <p:nvPicPr>
          <p:cNvPr id="2050" name="Picture 2" descr="undefin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5046" y="6187454"/>
            <a:ext cx="1699239" cy="509773"/>
          </a:xfrm>
          <a:prstGeom prst="rect">
            <a:avLst/>
          </a:prstGeom>
          <a:noFill/>
          <a:effectLst>
            <a:outerShdw blurRad="508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7" name="Picture 6" descr="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07536" y="2614028"/>
            <a:ext cx="5065311" cy="2179388"/>
          </a:xfrm>
          <a:prstGeom prst="rect">
            <a:avLst/>
          </a:prstGeom>
        </p:spPr>
      </p:pic>
    </p:spTree>
    <p:extLst>
      <p:ext uri="{BB962C8B-B14F-4D97-AF65-F5344CB8AC3E}">
        <p14:creationId xmlns:p14="http://schemas.microsoft.com/office/powerpoint/2010/main" val="3713937694"/>
      </p:ext>
    </p:extLst>
  </p:cSld>
  <p:clrMapOvr>
    <a:masterClrMapping/>
  </p:clrMapOvr>
</p:sld>
</file>

<file path=ppt/theme/theme1.xml><?xml version="1.0" encoding="utf-8"?>
<a:theme xmlns:a="http://schemas.openxmlformats.org/drawingml/2006/main" name="Sky">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4703</TotalTime>
  <Words>1424</Words>
  <Application>Microsoft Office PowerPoint</Application>
  <PresentationFormat>On-screen Show (4:3)</PresentationFormat>
  <Paragraphs>113</Paragraphs>
  <Slides>18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Arial Rounded MT Bold</vt:lpstr>
      <vt:lpstr>Calibri</vt:lpstr>
      <vt:lpstr>Helvetica</vt:lpstr>
      <vt:lpstr>Sky</vt:lpstr>
      <vt:lpstr>Office Theme</vt:lpstr>
      <vt:lpstr>PowerPoint Presentation</vt:lpstr>
      <vt:lpstr>SUPERCONNECTEDNESS</vt:lpstr>
      <vt:lpstr>BUT COMPUTER-ENABLED CONNECTEDNESS HAS ITS LIMITS…</vt:lpstr>
      <vt:lpstr>SOCIAL FACTORS THAT IMPACT INTERNET CONNECTEDNESS </vt:lpstr>
      <vt:lpstr>MODERN LIFE, INTERNET AND DIGITAL MEDIA</vt:lpstr>
      <vt:lpstr>THE INTERNET…</vt:lpstr>
      <vt:lpstr>…FACILITATES SUPERCONNECTEDNESS</vt:lpstr>
      <vt:lpstr>COMPUTERIZATION &amp; COMPUTER-MEDIATED COMMUNICATION (CMC)</vt:lpstr>
      <vt:lpstr>CELLULAR AND SATELLITE NETWORKS IN COMMUNICATION</vt:lpstr>
      <vt:lpstr>DIGITAL MEDIA…</vt:lpstr>
      <vt:lpstr>…ALSO FACILITATES SUPERCONNECTEDNESS</vt:lpstr>
      <vt:lpstr>TECHNOLOGY </vt:lpstr>
      <vt:lpstr>TECHNOLOGICAL DETERMINISM </vt:lpstr>
      <vt:lpstr>SOCIAL CONSTRUCTIVISM</vt:lpstr>
      <vt:lpstr>TECHNOLOGY IN SOCIAL SYSTEMS</vt:lpstr>
      <vt:lpstr>TECHNOLOGICAL MEDIATION</vt:lpstr>
      <vt:lpstr>SOCIALITY AND TECHNO-SOCIAL LIFE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Shravan Regret Iyer</dc:creator>
  <cp:lastModifiedBy>Mary Chayko</cp:lastModifiedBy>
  <cp:revision>279</cp:revision>
  <cp:lastPrinted>2020-10-29T14:10:55Z</cp:lastPrinted>
  <dcterms:created xsi:type="dcterms:W3CDTF">2017-08-09T16:27:33Z</dcterms:created>
  <dcterms:modified xsi:type="dcterms:W3CDTF">2020-11-15T17:52:27Z</dcterms:modified>
</cp:coreProperties>
</file>