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99" r:id="rId3"/>
    <p:sldId id="258" r:id="rId4"/>
    <p:sldId id="259" r:id="rId5"/>
    <p:sldId id="260" r:id="rId6"/>
    <p:sldId id="261" r:id="rId7"/>
    <p:sldId id="262" r:id="rId8"/>
    <p:sldId id="264" r:id="rId9"/>
    <p:sldId id="283" r:id="rId10"/>
    <p:sldId id="266" r:id="rId11"/>
    <p:sldId id="272" r:id="rId12"/>
    <p:sldId id="274" r:id="rId13"/>
    <p:sldId id="275" r:id="rId14"/>
    <p:sldId id="277" r:id="rId15"/>
    <p:sldId id="278" r:id="rId16"/>
    <p:sldId id="280" r:id="rId17"/>
    <p:sldId id="282" r:id="rId18"/>
    <p:sldId id="288" r:id="rId19"/>
    <p:sldId id="289" r:id="rId20"/>
    <p:sldId id="290" r:id="rId21"/>
    <p:sldId id="293" r:id="rId22"/>
    <p:sldId id="294" r:id="rId23"/>
    <p:sldId id="29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76"/>
    <p:restoredTop sz="94975" autoAdjust="0"/>
  </p:normalViewPr>
  <p:slideViewPr>
    <p:cSldViewPr snapToGrid="0" snapToObjects="1">
      <p:cViewPr varScale="1">
        <p:scale>
          <a:sx n="71" d="100"/>
          <a:sy n="71" d="100"/>
        </p:scale>
        <p:origin x="43" y="389"/>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73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4823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5893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311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83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45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244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3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8929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3541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11/15/2020</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C49C97A-9923-C949-8391-B27B1E7C6EC8}" type="datetimeFigureOut">
              <a:rPr lang="en-US" smtClean="0">
                <a:solidFill>
                  <a:prstClr val="black">
                    <a:tint val="75000"/>
                  </a:prstClr>
                </a:solidFill>
                <a:latin typeface="Calibri"/>
              </a:rPr>
              <a:pPr defTabSz="457200"/>
              <a:t>11/15/2020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1827832-AEBA-F94B-B8D9-53318AADE816}"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1866639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us.sagepub.com/en-us/nam/superconnected-the-internet-digital-media-and-techno-social-life/book259314?priorityCode=0B0686" TargetMode="External"/><Relationship Id="rId1" Type="http://schemas.openxmlformats.org/officeDocument/2006/relationships/slideLayout" Target="../slideLayouts/slideLayout15.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0-11-06 at 8.36.10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07"/>
            <a:ext cx="9144000" cy="6856093"/>
          </a:xfrm>
          <a:prstGeom prst="rect">
            <a:avLst/>
          </a:prstGeom>
        </p:spPr>
      </p:pic>
      <p:sp>
        <p:nvSpPr>
          <p:cNvPr id="5" name="TextBox 4">
            <a:extLst>
              <a:ext uri="{FF2B5EF4-FFF2-40B4-BE49-F238E27FC236}">
                <a16:creationId xmlns:a16="http://schemas.microsoft.com/office/drawing/2014/main" id="{BF4677FA-ECA6-4946-AF30-F237AEF325D0}"/>
              </a:ext>
            </a:extLst>
          </p:cNvPr>
          <p:cNvSpPr txBox="1"/>
          <p:nvPr/>
        </p:nvSpPr>
        <p:spPr>
          <a:xfrm rot="21048358">
            <a:off x="3491041" y="2217035"/>
            <a:ext cx="4309883" cy="523220"/>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third edition</a:t>
            </a:r>
          </a:p>
        </p:txBody>
      </p:sp>
      <p:sp>
        <p:nvSpPr>
          <p:cNvPr id="6" name="Subtitle 2"/>
          <p:cNvSpPr txBox="1">
            <a:spLocks/>
          </p:cNvSpPr>
          <p:nvPr/>
        </p:nvSpPr>
        <p:spPr>
          <a:xfrm rot="21060000">
            <a:off x="6087640" y="3132274"/>
            <a:ext cx="3144373" cy="980620"/>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200" dirty="0"/>
              <a:t>THE INTERNET, DIGITAL MEDIA &amp; </a:t>
            </a:r>
          </a:p>
          <a:p>
            <a:r>
              <a:rPr lang="en-US" sz="1200" dirty="0"/>
              <a:t>            TECHNO-SOCIAL LIFE</a:t>
            </a:r>
          </a:p>
          <a:p>
            <a:endParaRPr lang="en-US" sz="1200" dirty="0"/>
          </a:p>
          <a:p>
            <a:r>
              <a:rPr lang="en-US" sz="1200" dirty="0"/>
              <a:t>                     MARY CHAYKO</a:t>
            </a:r>
          </a:p>
        </p:txBody>
      </p:sp>
      <p:sp>
        <p:nvSpPr>
          <p:cNvPr id="10" name="Rectangle 9"/>
          <p:cNvSpPr/>
          <p:nvPr/>
        </p:nvSpPr>
        <p:spPr>
          <a:xfrm rot="21066427">
            <a:off x="3598403" y="4890724"/>
            <a:ext cx="5261627" cy="461665"/>
          </a:xfrm>
          <a:prstGeom prst="rect">
            <a:avLst/>
          </a:prstGeom>
        </p:spPr>
        <p:txBody>
          <a:bodyPr wrap="none">
            <a:spAutoFit/>
          </a:bodyPr>
          <a:lstStyle/>
          <a:p>
            <a:pPr algn="r"/>
            <a:r>
              <a:rPr lang="en-US" sz="2400" dirty="0">
                <a:solidFill>
                  <a:schemeClr val="bg1"/>
                </a:solidFill>
              </a:rPr>
              <a:t>2. CREATING THE INTERNET AGE</a:t>
            </a:r>
          </a:p>
        </p:txBody>
      </p:sp>
    </p:spTree>
    <p:extLst>
      <p:ext uri="{BB962C8B-B14F-4D97-AF65-F5344CB8AC3E}">
        <p14:creationId xmlns:p14="http://schemas.microsoft.com/office/powerpoint/2010/main" val="254564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SHORT HISTORY OF INFORMATION AND COMMUNICATION TECHNOLOGY </a:t>
            </a:r>
            <a:endParaRPr lang="en-US" b="1" dirty="0">
              <a:solidFill>
                <a:srgbClr val="FFFFFF"/>
              </a:solidFill>
              <a:effectLst>
                <a:outerShdw blurRad="50800" dist="38100" dir="2700000" algn="tl" rotWithShape="0">
                  <a:srgbClr val="000000">
                    <a:alpha val="43000"/>
                  </a:srgbClr>
                </a:outerShdw>
              </a:effectLst>
              <a:cs typeface="Helvetica"/>
            </a:endParaRPr>
          </a:p>
        </p:txBody>
      </p:sp>
      <p:sp>
        <p:nvSpPr>
          <p:cNvPr id="3" name="Content Placeholder 2"/>
          <p:cNvSpPr>
            <a:spLocks noGrp="1"/>
          </p:cNvSpPr>
          <p:nvPr>
            <p:ph idx="1"/>
          </p:nvPr>
        </p:nvSpPr>
        <p:spPr>
          <a:xfrm>
            <a:off x="515281" y="1804568"/>
            <a:ext cx="4120684" cy="4187321"/>
          </a:xfrm>
        </p:spPr>
        <p:txBody>
          <a:bodyPr>
            <a:normAutofit lnSpcReduction="1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Communication is prehistoric, preliterate, preverbal, and even nonverbal—think of how much is communicated by body language.</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Prior to the invention of words and writing, people sent messages to one another using gestures, grunts, cries, and crude symbols like cave paintings, stone carvings, and smoke signals.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6" name="Rectangle 5"/>
          <p:cNvSpPr/>
          <p:nvPr/>
        </p:nvSpPr>
        <p:spPr>
          <a:xfrm>
            <a:off x="6950427" y="4625181"/>
            <a:ext cx="1736373" cy="246221"/>
          </a:xfrm>
          <a:prstGeom prst="rect">
            <a:avLst/>
          </a:prstGeom>
        </p:spPr>
        <p:txBody>
          <a:bodyPr wrap="none">
            <a:spAutoFit/>
          </a:bodyPr>
          <a:lstStyle/>
          <a:p>
            <a:pPr algn="r"/>
            <a:r>
              <a:rPr lang="en-US" sz="1000" dirty="0">
                <a:solidFill>
                  <a:srgbClr val="FFFFFF"/>
                </a:solidFill>
              </a:rPr>
              <a:t>Image Source: </a:t>
            </a:r>
            <a:r>
              <a:rPr lang="en-US" sz="1000" dirty="0" err="1">
                <a:solidFill>
                  <a:srgbClr val="FFFFFF"/>
                </a:solidFill>
              </a:rPr>
              <a:t>colourbox.com</a:t>
            </a:r>
            <a:endParaRPr lang="en-US" sz="1000" dirty="0">
              <a:solidFill>
                <a:srgbClr val="FFFFFF"/>
              </a:solidFill>
            </a:endParaRPr>
          </a:p>
        </p:txBody>
      </p:sp>
      <p:pic>
        <p:nvPicPr>
          <p:cNvPr id="7" name="Picture 6" descr="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11302" y="2011434"/>
            <a:ext cx="4408813" cy="3119235"/>
          </a:xfrm>
          <a:prstGeom prst="rect">
            <a:avLst/>
          </a:prstGeom>
        </p:spPr>
      </p:pic>
    </p:spTree>
    <p:extLst>
      <p:ext uri="{BB962C8B-B14F-4D97-AF65-F5344CB8AC3E}">
        <p14:creationId xmlns:p14="http://schemas.microsoft.com/office/powerpoint/2010/main" val="235075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SHORT HISTORY OF INFORMATION AND COMMUNICATION TECHNOLOGY </a:t>
            </a:r>
            <a:endParaRPr lang="en-US" b="1" dirty="0">
              <a:solidFill>
                <a:schemeClr val="bg1"/>
              </a:solidFill>
              <a:effectLst>
                <a:outerShdw blurRad="50800" dist="38100" dir="2700000" algn="tl" rotWithShape="0">
                  <a:srgbClr val="000000">
                    <a:alpha val="43000"/>
                  </a:srgbClr>
                </a:outerShdw>
              </a:effectLst>
            </a:endParaRPr>
          </a:p>
        </p:txBody>
      </p:sp>
      <p:sp>
        <p:nvSpPr>
          <p:cNvPr id="4" name="Rectangle 3"/>
          <p:cNvSpPr/>
          <p:nvPr/>
        </p:nvSpPr>
        <p:spPr>
          <a:xfrm>
            <a:off x="457200" y="1827413"/>
            <a:ext cx="4333897" cy="4050596"/>
          </a:xfrm>
          <a:prstGeom prst="rect">
            <a:avLst/>
          </a:prstGeom>
        </p:spPr>
        <p:txBody>
          <a:bodyPr wrap="square">
            <a:spAutoFit/>
          </a:bodyPr>
          <a:lstStyle/>
          <a:p>
            <a:pPr>
              <a:lnSpc>
                <a:spcPct val="120000"/>
              </a:lnSpc>
            </a:pPr>
            <a:r>
              <a:rPr lang="en-US" dirty="0">
                <a:solidFill>
                  <a:srgbClr val="FFFFFF"/>
                </a:solidFill>
                <a:effectLst>
                  <a:outerShdw blurRad="50800" dist="38100" dir="2700000" algn="tl" rotWithShape="0">
                    <a:srgbClr val="000000">
                      <a:alpha val="43000"/>
                    </a:srgbClr>
                  </a:outerShdw>
                </a:effectLst>
                <a:latin typeface="Helvetica"/>
                <a:cs typeface="Helvetica"/>
              </a:rPr>
              <a:t>Slowly, communication became verbal and more complex; grunts became words and words became spoken languages. </a:t>
            </a:r>
          </a:p>
          <a:p>
            <a:pPr>
              <a:lnSpc>
                <a:spcPct val="120000"/>
              </a:lnSpc>
            </a:pPr>
            <a:endParaRPr lang="en-US" dirty="0">
              <a:solidFill>
                <a:srgbClr val="FFFFFF"/>
              </a:solidFill>
              <a:effectLst>
                <a:outerShdw blurRad="50800" dist="38100" dir="2700000" algn="tl" rotWithShape="0">
                  <a:srgbClr val="000000">
                    <a:alpha val="43000"/>
                  </a:srgbClr>
                </a:outerShdw>
              </a:effectLst>
              <a:latin typeface="Helvetica"/>
              <a:cs typeface="Helvetica"/>
            </a:endParaRPr>
          </a:p>
          <a:p>
            <a:pPr>
              <a:lnSpc>
                <a:spcPct val="120000"/>
              </a:lnSpc>
            </a:pPr>
            <a:r>
              <a:rPr lang="en-US" dirty="0">
                <a:solidFill>
                  <a:srgbClr val="FFFFFF"/>
                </a:solidFill>
                <a:effectLst>
                  <a:outerShdw blurRad="50800" dist="38100" dir="2700000" algn="tl" rotWithShape="0">
                    <a:srgbClr val="000000">
                      <a:alpha val="43000"/>
                    </a:srgbClr>
                  </a:outerShdw>
                </a:effectLst>
                <a:latin typeface="Helvetica"/>
                <a:cs typeface="Helvetica"/>
              </a:rPr>
              <a:t>Formal languages began to coalesce and spread, probably between 150,000 and 350,000 years ago, though it could have been even earlier—it is extremely difficult to pinpoint with accuracy things that happened before written records were kept. </a:t>
            </a:r>
          </a:p>
        </p:txBody>
      </p:sp>
      <p:pic>
        <p:nvPicPr>
          <p:cNvPr id="6" name="Picture 5"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69382" y="1572915"/>
            <a:ext cx="4574618" cy="4176979"/>
          </a:xfrm>
          <a:prstGeom prst="rect">
            <a:avLst/>
          </a:prstGeom>
        </p:spPr>
      </p:pic>
      <p:sp>
        <p:nvSpPr>
          <p:cNvPr id="7" name="Rectangle 6"/>
          <p:cNvSpPr/>
          <p:nvPr/>
        </p:nvSpPr>
        <p:spPr>
          <a:xfrm>
            <a:off x="6472187" y="5366908"/>
            <a:ext cx="1838965" cy="246221"/>
          </a:xfrm>
          <a:prstGeom prst="rect">
            <a:avLst/>
          </a:prstGeom>
        </p:spPr>
        <p:txBody>
          <a:bodyPr wrap="none">
            <a:spAutoFit/>
          </a:bodyPr>
          <a:lstStyle/>
          <a:p>
            <a:pPr algn="r"/>
            <a:r>
              <a:rPr lang="en-US" sz="1000" dirty="0">
                <a:solidFill>
                  <a:srgbClr val="FFFFFF"/>
                </a:solidFill>
              </a:rPr>
              <a:t>Image Source: </a:t>
            </a:r>
            <a:r>
              <a:rPr lang="en-US" sz="1000" dirty="0" err="1">
                <a:solidFill>
                  <a:srgbClr val="FFFFFF"/>
                </a:solidFill>
              </a:rPr>
              <a:t>dreamstime.com</a:t>
            </a:r>
            <a:endParaRPr lang="en-US" sz="1000" dirty="0">
              <a:solidFill>
                <a:srgbClr val="FFFFFF"/>
              </a:solidFill>
            </a:endParaRPr>
          </a:p>
        </p:txBody>
      </p:sp>
    </p:spTree>
    <p:extLst>
      <p:ext uri="{BB962C8B-B14F-4D97-AF65-F5344CB8AC3E}">
        <p14:creationId xmlns:p14="http://schemas.microsoft.com/office/powerpoint/2010/main" val="3498143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SHORT HISTORY OF INFORMATION AND COMMUNICATION TECHNOLOGY </a:t>
            </a:r>
          </a:p>
        </p:txBody>
      </p:sp>
      <p:sp>
        <p:nvSpPr>
          <p:cNvPr id="3" name="Content Placeholder 2"/>
          <p:cNvSpPr>
            <a:spLocks noGrp="1"/>
          </p:cNvSpPr>
          <p:nvPr>
            <p:ph idx="1"/>
          </p:nvPr>
        </p:nvSpPr>
        <p:spPr>
          <a:xfrm>
            <a:off x="457201" y="1703897"/>
            <a:ext cx="4413024" cy="4835532"/>
          </a:xfrm>
        </p:spPr>
        <p:txBody>
          <a:bodyPr>
            <a:normAutofit fontScale="925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or around 1450, Johannes Gutenberg introduced a mechanical movable type machine called a printing press and ushered in the era of mass production and communication. Books, including the Bible, could now be mass-produced—indeed, they could become bestsellers.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technology quickly caught on; within fifty years, tens of millions of copies of books had been printed. Pamphlets, newspapers, and magazines soon became set in movable type as well.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9147" y="1898549"/>
            <a:ext cx="3557653" cy="3557653"/>
          </a:xfrm>
          <a:prstGeom prst="rect">
            <a:avLst/>
          </a:prstGeom>
        </p:spPr>
      </p:pic>
      <p:sp>
        <p:nvSpPr>
          <p:cNvPr id="7" name="Rectangle 6"/>
          <p:cNvSpPr/>
          <p:nvPr/>
        </p:nvSpPr>
        <p:spPr>
          <a:xfrm>
            <a:off x="6433541" y="5366908"/>
            <a:ext cx="1638389" cy="246221"/>
          </a:xfrm>
          <a:prstGeom prst="rect">
            <a:avLst/>
          </a:prstGeom>
        </p:spPr>
        <p:txBody>
          <a:bodyPr wrap="none">
            <a:spAutoFit/>
          </a:bodyPr>
          <a:lstStyle/>
          <a:p>
            <a:pPr algn="r"/>
            <a:r>
              <a:rPr lang="en-US" sz="1000" dirty="0">
                <a:solidFill>
                  <a:srgbClr val="FFFFFF"/>
                </a:solidFill>
              </a:rPr>
              <a:t>Image Source: Noun Project</a:t>
            </a:r>
          </a:p>
        </p:txBody>
      </p:sp>
    </p:spTree>
    <p:extLst>
      <p:ext uri="{BB962C8B-B14F-4D97-AF65-F5344CB8AC3E}">
        <p14:creationId xmlns:p14="http://schemas.microsoft.com/office/powerpoint/2010/main" val="41765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SHORT HISTORY OF INFORMATION AND COMMUNICATION TECHNOLOGY </a:t>
            </a:r>
          </a:p>
        </p:txBody>
      </p:sp>
      <p:sp>
        <p:nvSpPr>
          <p:cNvPr id="3" name="Content Placeholder 2"/>
          <p:cNvSpPr>
            <a:spLocks noGrp="1"/>
          </p:cNvSpPr>
          <p:nvPr>
            <p:ph idx="1"/>
          </p:nvPr>
        </p:nvSpPr>
        <p:spPr>
          <a:xfrm>
            <a:off x="4611300" y="1787703"/>
            <a:ext cx="4038510" cy="4301277"/>
          </a:xfrm>
        </p:spPr>
        <p:txBody>
          <a:bodyPr>
            <a:normAutofit/>
          </a:bodyPr>
          <a:lstStyle/>
          <a:p>
            <a:pPr marL="0" indent="0" algn="r">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 mass-media era was now swiftly underway, ushering in a time of rapid social change, as political movements (like the American Revolution), social movements (civil, labor, and women’s rights), and the beginnings of public education all gathered large-scale strength with the ability to disseminate ideas and information widely.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 y="1429403"/>
            <a:ext cx="3932167" cy="3932167"/>
          </a:xfrm>
          <a:prstGeom prst="rect">
            <a:avLst/>
          </a:prstGeom>
          <a:effectLst>
            <a:outerShdw blurRad="50800" dist="38100" dir="2700000" algn="tl" rotWithShape="0">
              <a:srgbClr val="000000">
                <a:alpha val="43000"/>
              </a:srgbClr>
            </a:outerShdw>
          </a:effectLst>
        </p:spPr>
      </p:pic>
      <p:sp>
        <p:nvSpPr>
          <p:cNvPr id="8" name="Rectangle 7"/>
          <p:cNvSpPr/>
          <p:nvPr/>
        </p:nvSpPr>
        <p:spPr>
          <a:xfrm>
            <a:off x="1430243" y="5490018"/>
            <a:ext cx="2841439" cy="246221"/>
          </a:xfrm>
          <a:prstGeom prst="rect">
            <a:avLst/>
          </a:prstGeom>
        </p:spPr>
        <p:txBody>
          <a:bodyPr wrap="square">
            <a:spAutoFit/>
          </a:bodyPr>
          <a:lstStyle/>
          <a:p>
            <a:r>
              <a:rPr lang="en-US" sz="1000" dirty="0">
                <a:solidFill>
                  <a:srgbClr val="FFFFFF"/>
                </a:solidFill>
              </a:rPr>
              <a:t>Image Source: </a:t>
            </a:r>
            <a:r>
              <a:rPr lang="en-US" sz="1000" dirty="0" err="1">
                <a:solidFill>
                  <a:srgbClr val="FFFFFF"/>
                </a:solidFill>
              </a:rPr>
              <a:t>comparativeprc</a:t>
            </a:r>
            <a:endParaRPr lang="en-US" sz="1000" dirty="0">
              <a:solidFill>
                <a:srgbClr val="FFFFFF"/>
              </a:solidFill>
            </a:endParaRPr>
          </a:p>
        </p:txBody>
      </p:sp>
    </p:spTree>
    <p:extLst>
      <p:ext uri="{BB962C8B-B14F-4D97-AF65-F5344CB8AC3E}">
        <p14:creationId xmlns:p14="http://schemas.microsoft.com/office/powerpoint/2010/main" val="425817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SHORT HISTORY OF COMPUTING AND THE INTERNET</a:t>
            </a:r>
          </a:p>
        </p:txBody>
      </p:sp>
      <p:sp>
        <p:nvSpPr>
          <p:cNvPr id="3" name="Content Placeholder 2"/>
          <p:cNvSpPr>
            <a:spLocks noGrp="1"/>
          </p:cNvSpPr>
          <p:nvPr>
            <p:ph idx="1"/>
          </p:nvPr>
        </p:nvSpPr>
        <p:spPr>
          <a:xfrm>
            <a:off x="691465" y="1656398"/>
            <a:ext cx="3969156" cy="4525963"/>
          </a:xfrm>
        </p:spPr>
        <p:txBody>
          <a:bodyPr>
            <a:normAutofit/>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 forerunners of modern computers actually date back thousands of years, when people began to develop </a:t>
            </a:r>
            <a:r>
              <a:rPr lang="en-US" sz="2000" dirty="0" err="1">
                <a:solidFill>
                  <a:srgbClr val="FFFFFF"/>
                </a:solidFill>
                <a:effectLst>
                  <a:outerShdw blurRad="50800" dist="38100" dir="2700000" algn="tl" rotWithShape="0">
                    <a:srgbClr val="000000">
                      <a:alpha val="43000"/>
                    </a:srgbClr>
                  </a:outerShdw>
                </a:effectLst>
                <a:latin typeface="Helvetica"/>
                <a:cs typeface="Helvetica"/>
              </a:rPr>
              <a:t>nonmechanized</a:t>
            </a:r>
            <a:r>
              <a:rPr lang="en-US" sz="2000" dirty="0">
                <a:solidFill>
                  <a:srgbClr val="FFFFFF"/>
                </a:solidFill>
                <a:effectLst>
                  <a:outerShdw blurRad="50800" dist="38100" dir="2700000" algn="tl" rotWithShape="0">
                    <a:srgbClr val="000000">
                      <a:alpha val="43000"/>
                    </a:srgbClr>
                  </a:outerShdw>
                </a:effectLst>
                <a:latin typeface="Helvetica"/>
                <a:cs typeface="Helvetica"/>
              </a:rPr>
              <a:t> (and later mechanized) means to count and calculate sums, document and catalog information, and automate certain of the functions of living.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5.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50000" y="1726059"/>
            <a:ext cx="2858182" cy="2974368"/>
          </a:xfrm>
          <a:prstGeom prst="rect">
            <a:avLst/>
          </a:prstGeom>
        </p:spPr>
      </p:pic>
      <p:sp>
        <p:nvSpPr>
          <p:cNvPr id="7" name="Rectangle 6"/>
          <p:cNvSpPr/>
          <p:nvPr/>
        </p:nvSpPr>
        <p:spPr>
          <a:xfrm>
            <a:off x="5566743" y="4778019"/>
            <a:ext cx="2841439" cy="400110"/>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Pixabay</a:t>
            </a:r>
            <a:endParaRPr lang="en-US" sz="1000" dirty="0">
              <a:solidFill>
                <a:srgbClr val="FFFFFF"/>
              </a:solidFill>
            </a:endParaRPr>
          </a:p>
          <a:p>
            <a:pPr algn="r"/>
            <a:endParaRPr lang="en-US" sz="1000" dirty="0">
              <a:solidFill>
                <a:srgbClr val="FFFFFF"/>
              </a:solidFill>
            </a:endParaRPr>
          </a:p>
        </p:txBody>
      </p:sp>
    </p:spTree>
    <p:extLst>
      <p:ext uri="{BB962C8B-B14F-4D97-AF65-F5344CB8AC3E}">
        <p14:creationId xmlns:p14="http://schemas.microsoft.com/office/powerpoint/2010/main" val="2708641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4000" b="1" dirty="0">
                <a:solidFill>
                  <a:srgbClr val="FFFFFF"/>
                </a:solidFill>
                <a:effectLst>
                  <a:outerShdw blurRad="50800" dist="38100" dir="2700000" algn="tl" rotWithShape="0">
                    <a:srgbClr val="000000">
                      <a:alpha val="43000"/>
                    </a:srgbClr>
                  </a:outerShdw>
                </a:effectLst>
              </a:rPr>
              <a:t>SHORT HISTORY OF COMPUTING AND THE INTERNET</a:t>
            </a:r>
            <a:endParaRPr lang="en-US" sz="4200" b="1"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660619" y="1392784"/>
            <a:ext cx="4155103" cy="4685415"/>
          </a:xfrm>
        </p:spPr>
        <p:txBody>
          <a:bodyPr>
            <a:noAutofit/>
          </a:bodyPr>
          <a:lstStyle/>
          <a:p>
            <a:pPr marL="0" indent="0" algn="r">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In the 1950s, a number of computer scientists, psychologists, physicists, and other scholars began to imagine and develop interactive computers of the type that the internet would use.</a:t>
            </a:r>
          </a:p>
          <a:p>
            <a:pPr marL="0" indent="0" algn="r">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gn="r">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 Some, led by computer scientist John McCarthy, concentrated on the development of </a:t>
            </a:r>
            <a:r>
              <a:rPr lang="en-US" sz="1800" i="1" dirty="0">
                <a:solidFill>
                  <a:srgbClr val="FFFFFF"/>
                </a:solidFill>
                <a:effectLst>
                  <a:outerShdw blurRad="50800" dist="38100" dir="2700000" algn="tl" rotWithShape="0">
                    <a:srgbClr val="000000">
                      <a:alpha val="43000"/>
                    </a:srgbClr>
                  </a:outerShdw>
                </a:effectLst>
                <a:latin typeface="Helvetica"/>
                <a:cs typeface="Helvetica"/>
              </a:rPr>
              <a:t>artificial intelligence</a:t>
            </a:r>
            <a:r>
              <a:rPr lang="en-US" sz="1800" dirty="0">
                <a:solidFill>
                  <a:srgbClr val="FFFFFF"/>
                </a:solidFill>
                <a:effectLst>
                  <a:outerShdw blurRad="50800" dist="38100" dir="2700000" algn="tl" rotWithShape="0">
                    <a:srgbClr val="000000">
                      <a:alpha val="43000"/>
                    </a:srgbClr>
                  </a:outerShdw>
                </a:effectLst>
                <a:latin typeface="Helvetica"/>
                <a:cs typeface="Helvetica"/>
              </a:rPr>
              <a:t>, or computing systems able to perform tasks that would otherwise require human intelligence, such as visual perception, speech recognition, and decision making.</a:t>
            </a: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79" y="1914423"/>
            <a:ext cx="3869135" cy="3505591"/>
          </a:xfrm>
          <a:prstGeom prst="rect">
            <a:avLst/>
          </a:prstGeom>
        </p:spPr>
      </p:pic>
      <p:sp>
        <p:nvSpPr>
          <p:cNvPr id="8" name="Rectangle 7"/>
          <p:cNvSpPr/>
          <p:nvPr/>
        </p:nvSpPr>
        <p:spPr>
          <a:xfrm>
            <a:off x="616484" y="5018804"/>
            <a:ext cx="2063206" cy="400110"/>
          </a:xfrm>
          <a:prstGeom prst="rect">
            <a:avLst/>
          </a:prstGeom>
        </p:spPr>
        <p:txBody>
          <a:bodyPr wrap="square">
            <a:spAutoFit/>
          </a:bodyPr>
          <a:lstStyle/>
          <a:p>
            <a:r>
              <a:rPr lang="en-US" sz="1000" dirty="0">
                <a:solidFill>
                  <a:srgbClr val="FFFFFF"/>
                </a:solidFill>
              </a:rPr>
              <a:t>Image Source: </a:t>
            </a:r>
            <a:r>
              <a:rPr lang="en-US" sz="1000" dirty="0" err="1">
                <a:solidFill>
                  <a:srgbClr val="FFFFFF"/>
                </a:solidFill>
              </a:rPr>
              <a:t>Clker</a:t>
            </a:r>
            <a:endParaRPr lang="en-US" sz="1000" dirty="0">
              <a:solidFill>
                <a:srgbClr val="FFFFFF"/>
              </a:solidFill>
            </a:endParaRPr>
          </a:p>
          <a:p>
            <a:endParaRPr lang="en-US" sz="1000" dirty="0">
              <a:solidFill>
                <a:srgbClr val="FFFFFF"/>
              </a:solidFill>
            </a:endParaRPr>
          </a:p>
        </p:txBody>
      </p:sp>
    </p:spTree>
    <p:extLst>
      <p:ext uri="{BB962C8B-B14F-4D97-AF65-F5344CB8AC3E}">
        <p14:creationId xmlns:p14="http://schemas.microsoft.com/office/powerpoint/2010/main" val="4181268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SHORT HISTORY OF COMPUTING AND THE INTERNET</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85482" y="1726058"/>
            <a:ext cx="3488298" cy="4400105"/>
          </a:xfrm>
        </p:spPr>
        <p:txBody>
          <a:bodyPr>
            <a:normAutofit/>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What we now think of as the internet actually began as an initiative of a Department of Defense agency responsible for the development of technology for military use. It is called the Defense Advanced Research Project Agency, or DARPA. </a:t>
            </a:r>
          </a:p>
        </p:txBody>
      </p:sp>
      <p:pic>
        <p:nvPicPr>
          <p:cNvPr id="5" name="Picture 4"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7.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90484" y="1726058"/>
            <a:ext cx="3774382" cy="3227023"/>
          </a:xfrm>
          <a:prstGeom prst="rect">
            <a:avLst/>
          </a:prstGeom>
        </p:spPr>
      </p:pic>
      <p:sp>
        <p:nvSpPr>
          <p:cNvPr id="7" name="Rectangle 6"/>
          <p:cNvSpPr/>
          <p:nvPr/>
        </p:nvSpPr>
        <p:spPr>
          <a:xfrm rot="19664158">
            <a:off x="5951901" y="4543723"/>
            <a:ext cx="2841439" cy="400110"/>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istockphoto.com</a:t>
            </a:r>
            <a:endParaRPr lang="en-US" sz="1000" dirty="0">
              <a:solidFill>
                <a:srgbClr val="FFFFFF"/>
              </a:solidFill>
            </a:endParaRPr>
          </a:p>
          <a:p>
            <a:pPr algn="r"/>
            <a:endParaRPr lang="en-US" sz="1000" dirty="0">
              <a:solidFill>
                <a:srgbClr val="FFFFFF"/>
              </a:solidFill>
            </a:endParaRPr>
          </a:p>
        </p:txBody>
      </p:sp>
    </p:spTree>
    <p:extLst>
      <p:ext uri="{BB962C8B-B14F-4D97-AF65-F5344CB8AC3E}">
        <p14:creationId xmlns:p14="http://schemas.microsoft.com/office/powerpoint/2010/main" val="1162193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SHORT HISTORY OF COMPUTING AND THE INTERNET</a:t>
            </a:r>
          </a:p>
        </p:txBody>
      </p:sp>
      <p:sp>
        <p:nvSpPr>
          <p:cNvPr id="3" name="Content Placeholder 2"/>
          <p:cNvSpPr>
            <a:spLocks noGrp="1"/>
          </p:cNvSpPr>
          <p:nvPr>
            <p:ph idx="1"/>
          </p:nvPr>
        </p:nvSpPr>
        <p:spPr>
          <a:xfrm>
            <a:off x="679135" y="1812361"/>
            <a:ext cx="4006145" cy="4313802"/>
          </a:xfrm>
        </p:spPr>
        <p:txBody>
          <a:bodyPr>
            <a:normAutofit fontScale="77500" lnSpcReduction="2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ARPANET evolved into what we know as the internet, as research continued not only into the means of connecting and networking dispersed computers but into the possible uses of such a network.</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Interested researchers, business professionals, and government and military users began utilizing these computers to share information with one another. The internet as we know it today was taking shape. </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As recently as 1990, though, there were probably fewer than 5 million users worldwide.</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7139" y="1600200"/>
            <a:ext cx="5702272" cy="3794960"/>
          </a:xfrm>
          <a:prstGeom prst="rect">
            <a:avLst/>
          </a:prstGeom>
        </p:spPr>
      </p:pic>
      <p:sp>
        <p:nvSpPr>
          <p:cNvPr id="8" name="Rectangle 7"/>
          <p:cNvSpPr/>
          <p:nvPr/>
        </p:nvSpPr>
        <p:spPr>
          <a:xfrm>
            <a:off x="5844269" y="5032037"/>
            <a:ext cx="1816612" cy="400110"/>
          </a:xfrm>
          <a:prstGeom prst="rect">
            <a:avLst/>
          </a:prstGeom>
        </p:spPr>
        <p:txBody>
          <a:bodyPr wrap="square">
            <a:spAutoFit/>
          </a:bodyPr>
          <a:lstStyle/>
          <a:p>
            <a:pPr algn="r"/>
            <a:r>
              <a:rPr lang="en-US" sz="1000" dirty="0">
                <a:solidFill>
                  <a:srgbClr val="FFFFFF"/>
                </a:solidFill>
              </a:rPr>
              <a:t>Image Source: Creative Market</a:t>
            </a:r>
          </a:p>
          <a:p>
            <a:pPr algn="r"/>
            <a:endParaRPr lang="en-US" sz="1000" dirty="0">
              <a:solidFill>
                <a:srgbClr val="FFFFFF"/>
              </a:solidFill>
            </a:endParaRPr>
          </a:p>
        </p:txBody>
      </p:sp>
    </p:spTree>
    <p:extLst>
      <p:ext uri="{BB962C8B-B14F-4D97-AF65-F5344CB8AC3E}">
        <p14:creationId xmlns:p14="http://schemas.microsoft.com/office/powerpoint/2010/main" val="2496613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THE WEB IS BORN</a:t>
            </a:r>
          </a:p>
        </p:txBody>
      </p:sp>
      <p:sp>
        <p:nvSpPr>
          <p:cNvPr id="3" name="Content Placeholder 2"/>
          <p:cNvSpPr>
            <a:spLocks noGrp="1"/>
          </p:cNvSpPr>
          <p:nvPr>
            <p:ph idx="1"/>
          </p:nvPr>
        </p:nvSpPr>
        <p:spPr>
          <a:xfrm>
            <a:off x="457201" y="1331336"/>
            <a:ext cx="4252738" cy="4794828"/>
          </a:xfrm>
        </p:spPr>
        <p:txBody>
          <a:bodyPr>
            <a:noAutofit/>
          </a:bodyPr>
          <a:lstStyle/>
          <a:p>
            <a:pPr marL="0" indent="0">
              <a:lnSpc>
                <a:spcPct val="14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In the 1989-1991, Tim Berners-Lee and colleagues develop the </a:t>
            </a:r>
            <a:r>
              <a:rPr lang="en-US" sz="1700" dirty="0" err="1">
                <a:solidFill>
                  <a:srgbClr val="FFFFFF"/>
                </a:solidFill>
                <a:effectLst>
                  <a:outerShdw blurRad="50800" dist="38100" dir="2700000" algn="tl" rotWithShape="0">
                    <a:srgbClr val="000000">
                      <a:alpha val="43000"/>
                    </a:srgbClr>
                  </a:outerShdw>
                </a:effectLst>
                <a:latin typeface="Helvetica"/>
                <a:cs typeface="Helvetica"/>
              </a:rPr>
              <a:t>WorldWideWeb</a:t>
            </a:r>
            <a:r>
              <a:rPr lang="en-US" sz="1700" dirty="0">
                <a:solidFill>
                  <a:srgbClr val="FFFFFF"/>
                </a:solidFill>
                <a:effectLst>
                  <a:outerShdw blurRad="50800" dist="38100" dir="2700000" algn="tl" rotWithShape="0">
                    <a:srgbClr val="000000">
                      <a:alpha val="43000"/>
                    </a:srgbClr>
                  </a:outerShdw>
                </a:effectLst>
                <a:latin typeface="Helvetica"/>
                <a:cs typeface="Helvetica"/>
              </a:rPr>
              <a:t> (originally all one word) and then make the technology available to the world at no cost to any particular organization.</a:t>
            </a:r>
          </a:p>
          <a:p>
            <a:pPr marL="0" indent="0">
              <a:lnSpc>
                <a:spcPct val="14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4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This key moment in internet history meant that unfettered access to it would be the web’s most striking and enticing feature. </a:t>
            </a:r>
          </a:p>
          <a:p>
            <a:pPr marL="0" indent="0">
              <a:lnSpc>
                <a:spcPct val="14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Aided by the internet’s open architecture, this would herald the web’s global (though not universal) spread and influence.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09939" y="1331335"/>
            <a:ext cx="4256070" cy="4256070"/>
          </a:xfrm>
          <a:prstGeom prst="rect">
            <a:avLst/>
          </a:prstGeom>
        </p:spPr>
      </p:pic>
      <p:sp>
        <p:nvSpPr>
          <p:cNvPr id="6" name="Rectangle 5"/>
          <p:cNvSpPr/>
          <p:nvPr/>
        </p:nvSpPr>
        <p:spPr>
          <a:xfrm>
            <a:off x="6730066" y="5587405"/>
            <a:ext cx="1816612" cy="400110"/>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Freepik</a:t>
            </a:r>
            <a:endParaRPr lang="en-US" sz="1000" dirty="0">
              <a:solidFill>
                <a:srgbClr val="FFFFFF"/>
              </a:solidFill>
            </a:endParaRPr>
          </a:p>
          <a:p>
            <a:pPr algn="r"/>
            <a:endParaRPr lang="en-US" sz="1000" dirty="0">
              <a:solidFill>
                <a:srgbClr val="FFFFFF"/>
              </a:solidFill>
            </a:endParaRPr>
          </a:p>
        </p:txBody>
      </p:sp>
    </p:spTree>
    <p:extLst>
      <p:ext uri="{BB962C8B-B14F-4D97-AF65-F5344CB8AC3E}">
        <p14:creationId xmlns:p14="http://schemas.microsoft.com/office/powerpoint/2010/main" val="1418976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WEB IS BORN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1012034" y="3772671"/>
            <a:ext cx="7569424" cy="2353492"/>
          </a:xfrm>
        </p:spPr>
        <p:txBody>
          <a:bodyPr>
            <a:norm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Search engines, which provided a means for people to find what they were looking for on the web, soon followed, but they were not immediately seen as critical tools. Google, developed by Stanford Ph.D. students Larry Page and Sergey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Brin</a:t>
            </a:r>
            <a:r>
              <a:rPr lang="en-US" sz="1900" dirty="0">
                <a:solidFill>
                  <a:srgbClr val="FFFFFF"/>
                </a:solidFill>
                <a:effectLst>
                  <a:outerShdw blurRad="50800" dist="38100" dir="2700000" algn="tl" rotWithShape="0">
                    <a:srgbClr val="000000">
                      <a:alpha val="43000"/>
                    </a:srgbClr>
                  </a:outerShdw>
                </a:effectLst>
                <a:latin typeface="Helvetica"/>
                <a:cs typeface="Helvetica"/>
              </a:rPr>
              <a:t> in the mid 1990s, became available to the public in late 1997 and took web searching to the next level.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68660" y="1957227"/>
            <a:ext cx="5007673" cy="1716812"/>
          </a:xfrm>
          <a:prstGeom prst="rect">
            <a:avLst/>
          </a:prstGeom>
        </p:spPr>
      </p:pic>
    </p:spTree>
    <p:extLst>
      <p:ext uri="{BB962C8B-B14F-4D97-AF65-F5344CB8AC3E}">
        <p14:creationId xmlns:p14="http://schemas.microsoft.com/office/powerpoint/2010/main" val="1326054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THE WEB IS BORN</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1" y="1600200"/>
            <a:ext cx="3882848" cy="4525963"/>
          </a:xfrm>
        </p:spPr>
        <p:txBody>
          <a:bodyPr>
            <a:normAutofit/>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Increasingly interactive software, media platforms, and specialized programs called applications or </a:t>
            </a:r>
            <a:r>
              <a:rPr lang="en-US" sz="2000" i="1" dirty="0">
                <a:solidFill>
                  <a:srgbClr val="FFFFFF"/>
                </a:solidFill>
                <a:effectLst>
                  <a:outerShdw blurRad="50800" dist="38100" dir="2700000" algn="tl" rotWithShape="0">
                    <a:srgbClr val="000000">
                      <a:alpha val="43000"/>
                    </a:srgbClr>
                  </a:outerShdw>
                </a:effectLst>
                <a:latin typeface="Helvetica"/>
                <a:cs typeface="Helvetica"/>
              </a:rPr>
              <a:t>apps </a:t>
            </a:r>
            <a:r>
              <a:rPr lang="en-US" sz="2000" dirty="0">
                <a:solidFill>
                  <a:srgbClr val="FFFFFF"/>
                </a:solidFill>
                <a:effectLst>
                  <a:outerShdw blurRad="50800" dist="38100" dir="2700000" algn="tl" rotWithShape="0">
                    <a:srgbClr val="000000">
                      <a:alpha val="43000"/>
                    </a:srgbClr>
                  </a:outerShdw>
                </a:effectLst>
                <a:latin typeface="Helvetica"/>
                <a:cs typeface="Helvetica"/>
              </a:rPr>
              <a:t>soon became much in demand</a:t>
            </a:r>
            <a:r>
              <a:rPr lang="en-US" sz="2000" i="1" dirty="0">
                <a:solidFill>
                  <a:srgbClr val="FFFFFF"/>
                </a:solidFill>
                <a:effectLst>
                  <a:outerShdw blurRad="50800" dist="38100" dir="2700000" algn="tl" rotWithShape="0">
                    <a:srgbClr val="000000">
                      <a:alpha val="43000"/>
                    </a:srgbClr>
                  </a:outerShdw>
                </a:effectLst>
                <a:latin typeface="Helvetica"/>
                <a:cs typeface="Helvetica"/>
              </a:rPr>
              <a:t>.</a:t>
            </a:r>
            <a:r>
              <a:rPr lang="en-US" sz="2000" dirty="0">
                <a:solidFill>
                  <a:srgbClr val="FFFFFF"/>
                </a:solidFill>
                <a:effectLst>
                  <a:outerShdw blurRad="50800" dist="38100" dir="2700000" algn="tl" rotWithShape="0">
                    <a:srgbClr val="000000">
                      <a:alpha val="43000"/>
                    </a:srgbClr>
                  </a:outerShdw>
                </a:effectLst>
                <a:latin typeface="Helvetica"/>
                <a:cs typeface="Helvetica"/>
              </a:rPr>
              <a:t> People with special interests from a wide range of backgrounds began to create the intricate and sophisticated web pages, sites, and blogs that now populate so much of the web.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4.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64612" y="1600200"/>
            <a:ext cx="3922188" cy="3922188"/>
          </a:xfrm>
          <a:prstGeom prst="rect">
            <a:avLst/>
          </a:prstGeom>
        </p:spPr>
      </p:pic>
      <p:sp>
        <p:nvSpPr>
          <p:cNvPr id="7" name="Rectangle 6"/>
          <p:cNvSpPr/>
          <p:nvPr/>
        </p:nvSpPr>
        <p:spPr>
          <a:xfrm>
            <a:off x="5696313" y="5509060"/>
            <a:ext cx="2850365" cy="400110"/>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executivemarketingservicesllc.com</a:t>
            </a:r>
            <a:endParaRPr lang="en-US" sz="1000" dirty="0">
              <a:solidFill>
                <a:srgbClr val="FFFFFF"/>
              </a:solidFill>
            </a:endParaRPr>
          </a:p>
          <a:p>
            <a:pPr algn="r"/>
            <a:endParaRPr lang="en-US" sz="1000" dirty="0">
              <a:solidFill>
                <a:srgbClr val="FFFFFF"/>
              </a:solidFill>
            </a:endParaRPr>
          </a:p>
        </p:txBody>
      </p:sp>
    </p:spTree>
    <p:extLst>
      <p:ext uri="{BB962C8B-B14F-4D97-AF65-F5344CB8AC3E}">
        <p14:creationId xmlns:p14="http://schemas.microsoft.com/office/powerpoint/2010/main" val="2042651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A DEEP, “DARK” WEB IS ALSO BORN</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74018" y="1600200"/>
            <a:ext cx="4080122" cy="4934164"/>
          </a:xfrm>
        </p:spPr>
        <p:txBody>
          <a:bodyPr>
            <a:noAutofit/>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Sometimes called the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darknets</a:t>
            </a:r>
            <a:r>
              <a:rPr lang="en-US" sz="1900" dirty="0">
                <a:solidFill>
                  <a:srgbClr val="FFFFFF"/>
                </a:solidFill>
                <a:effectLst>
                  <a:outerShdw blurRad="50800" dist="38100" dir="2700000" algn="tl" rotWithShape="0">
                    <a:srgbClr val="000000">
                      <a:alpha val="43000"/>
                    </a:srgbClr>
                  </a:outerShdw>
                </a:effectLst>
                <a:latin typeface="Helvetica"/>
                <a:cs typeface="Helvetica"/>
              </a:rPr>
              <a:t>,” these secretive sites increased in number throughout the 1980s and exponentially today.</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early 2000s saw the release of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Freenet</a:t>
            </a:r>
            <a:r>
              <a:rPr lang="en-US" sz="1900" dirty="0">
                <a:solidFill>
                  <a:srgbClr val="FFFFFF"/>
                </a:solidFill>
                <a:effectLst>
                  <a:outerShdw blurRad="50800" dist="38100" dir="2700000" algn="tl" rotWithShape="0">
                    <a:srgbClr val="000000">
                      <a:alpha val="43000"/>
                    </a:srgbClr>
                  </a:outerShdw>
                </a:effectLst>
                <a:latin typeface="Helvetica"/>
                <a:cs typeface="Helvetica"/>
              </a:rPr>
              <a:t>, software that facilitated passage to untraceable websites and areas of the internet, and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HavenCo</a:t>
            </a:r>
            <a:r>
              <a:rPr lang="en-US" sz="1900" dirty="0">
                <a:solidFill>
                  <a:srgbClr val="FFFFFF"/>
                </a:solidFill>
                <a:effectLst>
                  <a:outerShdw blurRad="50800" dist="38100" dir="2700000" algn="tl" rotWithShape="0">
                    <a:srgbClr val="000000">
                      <a:alpha val="43000"/>
                    </a:srgbClr>
                  </a:outerShdw>
                </a:effectLst>
                <a:latin typeface="Helvetica"/>
                <a:cs typeface="Helvetica"/>
              </a:rPr>
              <a:t>, a means for hosting restricted data.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6029" y="2046611"/>
            <a:ext cx="2316378" cy="3164819"/>
          </a:xfrm>
          <a:prstGeom prst="rect">
            <a:avLst/>
          </a:prstGeom>
        </p:spPr>
      </p:pic>
      <p:sp>
        <p:nvSpPr>
          <p:cNvPr id="7" name="Rectangle 6"/>
          <p:cNvSpPr/>
          <p:nvPr/>
        </p:nvSpPr>
        <p:spPr>
          <a:xfrm>
            <a:off x="5573019" y="5309005"/>
            <a:ext cx="2277789" cy="400110"/>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PicQuery</a:t>
            </a:r>
            <a:endParaRPr lang="en-US" sz="1000" dirty="0">
              <a:solidFill>
                <a:srgbClr val="FFFFFF"/>
              </a:solidFill>
            </a:endParaRPr>
          </a:p>
          <a:p>
            <a:pPr algn="r"/>
            <a:endParaRPr lang="en-US" sz="1000" dirty="0">
              <a:solidFill>
                <a:srgbClr val="FFFFFF"/>
              </a:solidFill>
            </a:endParaRPr>
          </a:p>
        </p:txBody>
      </p:sp>
    </p:spTree>
    <p:extLst>
      <p:ext uri="{BB962C8B-B14F-4D97-AF65-F5344CB8AC3E}">
        <p14:creationId xmlns:p14="http://schemas.microsoft.com/office/powerpoint/2010/main" val="2641900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A DEEP, “DARK” WEB IS ALSO BORN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1" y="1600200"/>
            <a:ext cx="4548650" cy="4525963"/>
          </a:xfrm>
        </p:spPr>
        <p:txBody>
          <a:bodyPr>
            <a:normAutofit fontScale="925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Requiring special encryption to be created, illegal activity often occurred on these sites, such as file-sharing of copyrighted materials, illegal gambling, and the exchange and use of illegal pornography, including child pornography.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As the website would not appear on search engines, someone who wanted to visit it would need to know the URL and  type it in manually, which seemed to offer some level of identity protection and anonymity.</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6-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4713" y="1331101"/>
            <a:ext cx="2527868" cy="2527868"/>
          </a:xfrm>
          <a:prstGeom prst="rect">
            <a:avLst/>
          </a:prstGeom>
        </p:spPr>
      </p:pic>
      <p:pic>
        <p:nvPicPr>
          <p:cNvPr id="6" name="Picture 5" descr="1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7568" y="3650086"/>
            <a:ext cx="1935013" cy="1935013"/>
          </a:xfrm>
          <a:prstGeom prst="rect">
            <a:avLst/>
          </a:prstGeom>
        </p:spPr>
      </p:pic>
      <p:sp>
        <p:nvSpPr>
          <p:cNvPr id="8" name="Rectangle 7"/>
          <p:cNvSpPr/>
          <p:nvPr/>
        </p:nvSpPr>
        <p:spPr>
          <a:xfrm>
            <a:off x="5462049" y="5584987"/>
            <a:ext cx="3020533" cy="246221"/>
          </a:xfrm>
          <a:prstGeom prst="rect">
            <a:avLst/>
          </a:prstGeom>
        </p:spPr>
        <p:txBody>
          <a:bodyPr wrap="square">
            <a:spAutoFit/>
          </a:bodyPr>
          <a:lstStyle/>
          <a:p>
            <a:pPr algn="r"/>
            <a:r>
              <a:rPr lang="en-US" sz="1000" dirty="0">
                <a:solidFill>
                  <a:srgbClr val="FFFFFF"/>
                </a:solidFill>
              </a:rPr>
              <a:t>Image Source: Noun Project &amp; games-</a:t>
            </a:r>
            <a:r>
              <a:rPr lang="en-US" sz="1000" dirty="0" err="1">
                <a:solidFill>
                  <a:srgbClr val="FFFFFF"/>
                </a:solidFill>
              </a:rPr>
              <a:t>answers.info</a:t>
            </a:r>
            <a:endParaRPr lang="en-US" sz="1000" dirty="0">
              <a:solidFill>
                <a:srgbClr val="FFFFFF"/>
              </a:solidFill>
            </a:endParaRPr>
          </a:p>
        </p:txBody>
      </p:sp>
    </p:spTree>
    <p:extLst>
      <p:ext uri="{BB962C8B-B14F-4D97-AF65-F5344CB8AC3E}">
        <p14:creationId xmlns:p14="http://schemas.microsoft.com/office/powerpoint/2010/main" val="1326093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210" y="274638"/>
            <a:ext cx="8686800" cy="1143000"/>
          </a:xfrm>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WIRELESS &amp; MOBILE COMMUNICATION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600200"/>
            <a:ext cx="4671947" cy="4749229"/>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Wireless communication dates back to the late 1800s, when electromagnetic waves, which make wireless connecting possible, were discovered.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Later came radio and TV shows and global positioning systems (GPS), used to determine location in cars, boats, and aircraft.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As of the mid-20th century, cellular, satellite, and other wireless networks became the foundation for modern mobile telephony, computer connectivity, Wi-Fi, and wireless broadband internet.</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2237" y="1600200"/>
            <a:ext cx="3615591" cy="4230241"/>
          </a:xfrm>
          <a:prstGeom prst="rect">
            <a:avLst/>
          </a:prstGeom>
        </p:spPr>
      </p:pic>
      <p:sp>
        <p:nvSpPr>
          <p:cNvPr id="9" name="Rectangle 8"/>
          <p:cNvSpPr/>
          <p:nvPr/>
        </p:nvSpPr>
        <p:spPr>
          <a:xfrm>
            <a:off x="5612946" y="5596369"/>
            <a:ext cx="3020533" cy="246221"/>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mobilemarketingwatch.com</a:t>
            </a:r>
            <a:endParaRPr lang="en-US" sz="1000" dirty="0">
              <a:solidFill>
                <a:srgbClr val="FFFFFF"/>
              </a:solidFill>
            </a:endParaRPr>
          </a:p>
        </p:txBody>
      </p:sp>
    </p:spTree>
    <p:extLst>
      <p:ext uri="{BB962C8B-B14F-4D97-AF65-F5344CB8AC3E}">
        <p14:creationId xmlns:p14="http://schemas.microsoft.com/office/powerpoint/2010/main" val="2746402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EARLY ONLINE NETWORKING</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1" y="1417637"/>
            <a:ext cx="4400693" cy="5297487"/>
          </a:xfrm>
        </p:spPr>
        <p:txBody>
          <a:bodyPr>
            <a:noAutofit/>
          </a:bodyPr>
          <a:lstStyle/>
          <a:p>
            <a:pPr marL="0" indent="0">
              <a:lnSpc>
                <a:spcPct val="130000"/>
              </a:lnSpc>
              <a:buNone/>
            </a:pPr>
            <a:r>
              <a:rPr lang="en-US" sz="1700" dirty="0">
                <a:solidFill>
                  <a:schemeClr val="bg1"/>
                </a:solidFill>
                <a:effectLst>
                  <a:outerShdw blurRad="50800" dist="38100" dir="2700000" algn="tl" rotWithShape="0">
                    <a:srgbClr val="000000">
                      <a:alpha val="43000"/>
                    </a:srgbClr>
                  </a:outerShdw>
                </a:effectLst>
                <a:latin typeface="Helvetica"/>
                <a:cs typeface="Helvetica"/>
              </a:rPr>
              <a:t>Online social networking is often described as one of the most recent applications of the internet and the web, but it actually predates both. </a:t>
            </a:r>
          </a:p>
          <a:p>
            <a:pPr marL="0" indent="0">
              <a:lnSpc>
                <a:spcPct val="130000"/>
              </a:lnSpc>
              <a:buNone/>
            </a:pPr>
            <a:endParaRPr lang="en-US" sz="1700" dirty="0">
              <a:solidFill>
                <a:schemeClr val="bg1"/>
              </a:solidFill>
              <a:effectLst>
                <a:outerShdw blurRad="50800" dist="38100" dir="2700000" algn="tl" rotWithShape="0">
                  <a:srgbClr val="000000">
                    <a:alpha val="43000"/>
                  </a:srgbClr>
                </a:outerShdw>
              </a:effectLst>
              <a:latin typeface="Helvetica"/>
              <a:cs typeface="Helvetica"/>
            </a:endParaRPr>
          </a:p>
          <a:p>
            <a:pPr marL="0" indent="0">
              <a:lnSpc>
                <a:spcPct val="130000"/>
              </a:lnSpc>
              <a:buNone/>
            </a:pPr>
            <a:r>
              <a:rPr lang="en-US" sz="1700" dirty="0">
                <a:solidFill>
                  <a:schemeClr val="bg1"/>
                </a:solidFill>
                <a:effectLst>
                  <a:outerShdw blurRad="50800" dist="38100" dir="2700000" algn="tl" rotWithShape="0">
                    <a:srgbClr val="000000">
                      <a:alpha val="43000"/>
                    </a:srgbClr>
                  </a:outerShdw>
                </a:effectLst>
                <a:latin typeface="Helvetica"/>
                <a:cs typeface="Helvetica"/>
              </a:rPr>
              <a:t>The first computerized interpersonal social networks arrived in the mid-1970s. </a:t>
            </a:r>
            <a:r>
              <a:rPr lang="en-US" sz="1700" dirty="0">
                <a:solidFill>
                  <a:srgbClr val="FFFFFF"/>
                </a:solidFill>
                <a:effectLst>
                  <a:outerShdw blurRad="50800" dist="38100" dir="2700000" algn="tl" rotWithShape="0">
                    <a:srgbClr val="000000">
                      <a:alpha val="43000"/>
                    </a:srgbClr>
                  </a:outerShdw>
                </a:effectLst>
                <a:latin typeface="Helvetica"/>
                <a:cs typeface="Helvetica"/>
              </a:rPr>
              <a:t>Someone would electronically post a message and someone else could respond. At first, this exchange had to be asynchronous—in fact, in these early days, it could take days or even weeks for a response to appear!</a:t>
            </a:r>
            <a:r>
              <a:rPr lang="en-US" sz="1900" dirty="0">
                <a:solidFill>
                  <a:srgbClr val="FFFFFF"/>
                </a:solidFill>
                <a:effectLst>
                  <a:outerShdw blurRad="50800" dist="38100" dir="2700000" algn="tl" rotWithShape="0">
                    <a:srgbClr val="000000">
                      <a:alpha val="43000"/>
                    </a:srgbClr>
                  </a:outerShdw>
                </a:effectLst>
                <a:latin typeface="Helvetica"/>
                <a:cs typeface="Helvetica"/>
              </a:rPr>
              <a:t>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524029"/>
            <a:ext cx="4419600" cy="4419600"/>
          </a:xfrm>
          <a:prstGeom prst="rect">
            <a:avLst/>
          </a:prstGeom>
        </p:spPr>
      </p:pic>
      <p:sp>
        <p:nvSpPr>
          <p:cNvPr id="7" name="Rectangle 6"/>
          <p:cNvSpPr/>
          <p:nvPr/>
        </p:nvSpPr>
        <p:spPr>
          <a:xfrm>
            <a:off x="5666267" y="5201841"/>
            <a:ext cx="3020533" cy="246221"/>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freepik.com</a:t>
            </a:r>
            <a:endParaRPr lang="en-US" sz="1000" dirty="0">
              <a:solidFill>
                <a:srgbClr val="FFFFFF"/>
              </a:solidFill>
            </a:endParaRPr>
          </a:p>
        </p:txBody>
      </p:sp>
    </p:spTree>
    <p:extLst>
      <p:ext uri="{BB962C8B-B14F-4D97-AF65-F5344CB8AC3E}">
        <p14:creationId xmlns:p14="http://schemas.microsoft.com/office/powerpoint/2010/main" val="1200163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EARLY ONLINE NETWORKING</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356852"/>
            <a:ext cx="4376035" cy="5501148"/>
          </a:xfrm>
        </p:spPr>
        <p:txBody>
          <a:bodyPr>
            <a:normAutofit/>
          </a:bodyPr>
          <a:lstStyle/>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Online gaming was born and gained steady popularity in the 1970s as well. Some games were adventure based and encouraged their players to create what have been called virtual “worlds” together.</a:t>
            </a: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In these worlds, large numbers of users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cocreate</a:t>
            </a:r>
            <a:r>
              <a:rPr lang="en-US" sz="1900" dirty="0">
                <a:solidFill>
                  <a:srgbClr val="FFFFFF"/>
                </a:solidFill>
                <a:effectLst>
                  <a:outerShdw blurRad="50800" dist="38100" dir="2700000" algn="tl" rotWithShape="0">
                    <a:srgbClr val="000000">
                      <a:alpha val="43000"/>
                    </a:srgbClr>
                  </a:outerShdw>
                </a:effectLst>
                <a:latin typeface="Helvetica"/>
                <a:cs typeface="Helvetica"/>
              </a:rPr>
              <a:t> meaningful domains or environments in which they interact, play games, and form relationships, including romantic and </a:t>
            </a:r>
            <a:r>
              <a:rPr lang="en-US" sz="1900" dirty="0" err="1">
                <a:solidFill>
                  <a:srgbClr val="FFFFFF"/>
                </a:solidFill>
                <a:effectLst>
                  <a:outerShdw blurRad="50800" dist="38100" dir="2700000" algn="tl" rotWithShape="0">
                    <a:srgbClr val="000000">
                      <a:alpha val="43000"/>
                    </a:srgbClr>
                  </a:outerShdw>
                </a:effectLst>
                <a:latin typeface="Helvetica"/>
                <a:cs typeface="Helvetica"/>
              </a:rPr>
              <a:t>cybersexual</a:t>
            </a:r>
            <a:r>
              <a:rPr lang="en-US" sz="1900" dirty="0">
                <a:solidFill>
                  <a:srgbClr val="FFFFFF"/>
                </a:solidFill>
                <a:effectLst>
                  <a:outerShdw blurRad="50800" dist="38100" dir="2700000" algn="tl" rotWithShape="0">
                    <a:srgbClr val="000000">
                      <a:alpha val="43000"/>
                    </a:srgbClr>
                  </a:outerShdw>
                </a:effectLst>
                <a:latin typeface="Helvetica"/>
                <a:cs typeface="Helvetica"/>
              </a:rPr>
              <a:t> relationships.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6173" y="1909793"/>
            <a:ext cx="3921197" cy="4095472"/>
          </a:xfrm>
          <a:prstGeom prst="rect">
            <a:avLst/>
          </a:prstGeom>
        </p:spPr>
      </p:pic>
      <p:sp>
        <p:nvSpPr>
          <p:cNvPr id="6" name="Rectangle 5"/>
          <p:cNvSpPr/>
          <p:nvPr/>
        </p:nvSpPr>
        <p:spPr>
          <a:xfrm>
            <a:off x="5635577" y="5571172"/>
            <a:ext cx="3020533" cy="246221"/>
          </a:xfrm>
          <a:prstGeom prst="rect">
            <a:avLst/>
          </a:prstGeom>
        </p:spPr>
        <p:txBody>
          <a:bodyPr wrap="square">
            <a:spAutoFit/>
          </a:bodyPr>
          <a:lstStyle/>
          <a:p>
            <a:pPr algn="r"/>
            <a:r>
              <a:rPr lang="en-US" sz="1000" dirty="0">
                <a:solidFill>
                  <a:srgbClr val="FFFFFF"/>
                </a:solidFill>
              </a:rPr>
              <a:t>Image Source: thumb9.shutterstock.com</a:t>
            </a:r>
          </a:p>
        </p:txBody>
      </p:sp>
    </p:spTree>
    <p:extLst>
      <p:ext uri="{BB962C8B-B14F-4D97-AF65-F5344CB8AC3E}">
        <p14:creationId xmlns:p14="http://schemas.microsoft.com/office/powerpoint/2010/main" val="2636510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EARLY ONLINE NETWORKING</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600200"/>
            <a:ext cx="4117112" cy="4773887"/>
          </a:xfrm>
        </p:spPr>
        <p:txBody>
          <a:bodyPr>
            <a:normAutofit fontScale="92500" lnSpcReduction="20000"/>
          </a:bodyPr>
          <a:lstStyle/>
          <a:p>
            <a:pPr marL="0" indent="0">
              <a:lnSpc>
                <a:spcPct val="110000"/>
              </a:lnSpc>
              <a:buNone/>
            </a:pPr>
            <a:r>
              <a:rPr lang="en-US" sz="2200" dirty="0">
                <a:solidFill>
                  <a:srgbClr val="FFFFFF"/>
                </a:solidFill>
                <a:effectLst>
                  <a:outerShdw blurRad="50800" dist="38100" dir="2700000" algn="tl" rotWithShape="0">
                    <a:srgbClr val="000000">
                      <a:alpha val="43000"/>
                    </a:srgbClr>
                  </a:outerShdw>
                </a:effectLst>
                <a:latin typeface="Helvetica"/>
                <a:cs typeface="Helvetica"/>
              </a:rPr>
              <a:t>The birth of Wikipedia came in 2001, and wikis and collaborative practices, such as video, audio, and text conferencing, continued growing. </a:t>
            </a:r>
          </a:p>
          <a:p>
            <a:pPr marL="0" indent="0">
              <a:lnSpc>
                <a:spcPct val="110000"/>
              </a:lnSpc>
              <a:buNone/>
            </a:pPr>
            <a:endParaRPr lang="en-US" sz="22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200" dirty="0">
                <a:solidFill>
                  <a:srgbClr val="FFFFFF"/>
                </a:solidFill>
                <a:effectLst>
                  <a:outerShdw blurRad="50800" dist="38100" dir="2700000" algn="tl" rotWithShape="0">
                    <a:srgbClr val="000000">
                      <a:alpha val="43000"/>
                    </a:srgbClr>
                  </a:outerShdw>
                </a:effectLst>
                <a:latin typeface="Helvetica"/>
                <a:cs typeface="Helvetica"/>
              </a:rPr>
              <a:t>Wikipedia is an extensive expression of the gathering of large amounts of information in an easy-to-access place. It is similar to an encyclopedia (from which its name is partly derived), but it is continually updated by the millions of users (or “editors”) who contribute to it.</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2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96612" y="1970858"/>
            <a:ext cx="4420388" cy="3715888"/>
          </a:xfrm>
          <a:prstGeom prst="rect">
            <a:avLst/>
          </a:prstGeom>
          <a:effectLst>
            <a:outerShdw blurRad="50800" dist="38100" dir="2700000" algn="tl" rotWithShape="0">
              <a:srgbClr val="000000">
                <a:alpha val="43000"/>
              </a:srgbClr>
            </a:outerShdw>
          </a:effectLst>
        </p:spPr>
      </p:pic>
      <p:sp>
        <p:nvSpPr>
          <p:cNvPr id="9" name="Rectangle 8"/>
          <p:cNvSpPr/>
          <p:nvPr/>
        </p:nvSpPr>
        <p:spPr>
          <a:xfrm>
            <a:off x="5179378" y="5594299"/>
            <a:ext cx="3020533" cy="246221"/>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cdn.arstechnica.net</a:t>
            </a:r>
            <a:endParaRPr lang="en-US" sz="1000" dirty="0">
              <a:solidFill>
                <a:srgbClr val="FFFFFF"/>
              </a:solidFill>
            </a:endParaRPr>
          </a:p>
        </p:txBody>
      </p:sp>
    </p:spTree>
    <p:extLst>
      <p:ext uri="{BB962C8B-B14F-4D97-AF65-F5344CB8AC3E}">
        <p14:creationId xmlns:p14="http://schemas.microsoft.com/office/powerpoint/2010/main" val="1594991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FULL-FEATURED SOCIAL NETWORK SITES (SNSS) AND SOCIAL MEDIA</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1" y="1849348"/>
            <a:ext cx="3586936" cy="4276815"/>
          </a:xfrm>
        </p:spPr>
        <p:txBody>
          <a:bodyPr>
            <a:normAutofit fontScale="85000" lnSpcReduction="1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In the very late 1990s and early 2000s, a number of sites sprang up that were sufficiently different from earlier experiments that they began to be known by the specialized name </a:t>
            </a:r>
            <a:r>
              <a:rPr lang="en-US" sz="2000" i="1" dirty="0">
                <a:solidFill>
                  <a:srgbClr val="FFFFFF"/>
                </a:solidFill>
                <a:effectLst>
                  <a:outerShdw blurRad="50800" dist="38100" dir="2700000" algn="tl" rotWithShape="0">
                    <a:srgbClr val="000000">
                      <a:alpha val="43000"/>
                    </a:srgbClr>
                  </a:outerShdw>
                </a:effectLst>
                <a:latin typeface="Helvetica"/>
                <a:cs typeface="Helvetica"/>
              </a:rPr>
              <a:t>social network sites</a:t>
            </a:r>
            <a:r>
              <a:rPr lang="en-US" sz="2000" dirty="0">
                <a:solidFill>
                  <a:srgbClr val="FFFFFF"/>
                </a:solidFill>
                <a:effectLst>
                  <a:outerShdw blurRad="50800" dist="38100" dir="2700000" algn="tl" rotWithShape="0">
                    <a:srgbClr val="000000">
                      <a:alpha val="43000"/>
                    </a:srgbClr>
                  </a:outerShdw>
                </a:effectLst>
                <a:latin typeface="Helvetica"/>
                <a:cs typeface="Helvetica"/>
              </a:rPr>
              <a:t> (SNSs).</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On SNSs, users could easily see and locate followers’ profiles, create their own profile pages, and communicate one-to-one or one-to-many equally well. </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974956" y="2286108"/>
            <a:ext cx="5042044" cy="2559185"/>
          </a:xfrm>
          <a:prstGeom prst="rect">
            <a:avLst/>
          </a:prstGeom>
          <a:effectLst>
            <a:outerShdw blurRad="50800" dist="38100" dir="2700000" algn="tl" rotWithShape="0">
              <a:srgbClr val="000000">
                <a:alpha val="43000"/>
              </a:srgbClr>
            </a:outerShdw>
          </a:effectLst>
        </p:spPr>
      </p:pic>
      <p:sp>
        <p:nvSpPr>
          <p:cNvPr id="6" name="Rectangle 5"/>
          <p:cNvSpPr/>
          <p:nvPr/>
        </p:nvSpPr>
        <p:spPr>
          <a:xfrm>
            <a:off x="5808191" y="5002507"/>
            <a:ext cx="3020533" cy="246221"/>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Freeicons</a:t>
            </a:r>
            <a:endParaRPr lang="en-US" sz="1000" dirty="0">
              <a:solidFill>
                <a:srgbClr val="FFFFFF"/>
              </a:solidFill>
            </a:endParaRPr>
          </a:p>
        </p:txBody>
      </p:sp>
    </p:spTree>
    <p:extLst>
      <p:ext uri="{BB962C8B-B14F-4D97-AF65-F5344CB8AC3E}">
        <p14:creationId xmlns:p14="http://schemas.microsoft.com/office/powerpoint/2010/main" val="3323099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FULL-FEATURED SOCIAL NETWORK SITES (</a:t>
            </a:r>
            <a:r>
              <a:rPr lang="en-US" b="1" dirty="0" smtClean="0">
                <a:solidFill>
                  <a:srgbClr val="FFFFFF"/>
                </a:solidFill>
                <a:effectLst>
                  <a:outerShdw blurRad="50800" dist="38100" dir="2700000" algn="tl" rotWithShape="0">
                    <a:srgbClr val="000000">
                      <a:alpha val="43000"/>
                    </a:srgbClr>
                  </a:outerShdw>
                </a:effectLst>
              </a:rPr>
              <a:t>SNS) </a:t>
            </a:r>
            <a:r>
              <a:rPr lang="en-US" b="1" dirty="0">
                <a:solidFill>
                  <a:srgbClr val="FFFFFF"/>
                </a:solidFill>
                <a:effectLst>
                  <a:outerShdw blurRad="50800" dist="38100" dir="2700000" algn="tl" rotWithShape="0">
                    <a:srgbClr val="000000">
                      <a:alpha val="43000"/>
                    </a:srgbClr>
                  </a:outerShdw>
                </a:effectLst>
              </a:rPr>
              <a:t>AND SOCIAL MEDIA</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3908505" y="1661649"/>
            <a:ext cx="5009855" cy="4236585"/>
          </a:xfrm>
        </p:spPr>
        <p:txBody>
          <a:bodyPr>
            <a:normAutofit fontScale="85000" lnSpcReduction="10000"/>
          </a:bodyPr>
          <a:lstStyle/>
          <a:p>
            <a:pPr marL="0" indent="0" algn="r">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Facebook has proven that social networking can be very big business. Social media specialists, designers, writers, and managers have joined computer scientists, information technology professionals, and other tech careerists in becoming a large and rapidly growing sector of the modern workforce.</a:t>
            </a:r>
          </a:p>
          <a:p>
            <a:pPr marL="0" indent="0" algn="r">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gn="r">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 commercialization of Facebook with advertising and frictionless sharing have been criticized as eroding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community, rather than building it, </a:t>
            </a:r>
            <a:r>
              <a:rPr lang="en-US" sz="1900" dirty="0">
                <a:solidFill>
                  <a:srgbClr val="FFFFFF"/>
                </a:solidFill>
                <a:effectLst>
                  <a:outerShdw blurRad="50800" dist="38100" dir="2700000" algn="tl" rotWithShape="0">
                    <a:srgbClr val="000000">
                      <a:alpha val="43000"/>
                    </a:srgbClr>
                  </a:outerShdw>
                </a:effectLst>
                <a:latin typeface="Helvetica"/>
                <a:cs typeface="Helvetica"/>
              </a:rPr>
              <a:t>and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harming </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democracy </a:t>
            </a:r>
            <a:r>
              <a:rPr lang="en-US" sz="1900" dirty="0">
                <a:solidFill>
                  <a:srgbClr val="FFFFFF"/>
                </a:solidFill>
                <a:effectLst>
                  <a:outerShdw blurRad="50800" dist="38100" dir="2700000" algn="tl" rotWithShape="0">
                    <a:srgbClr val="000000">
                      <a:alpha val="43000"/>
                    </a:srgbClr>
                  </a:outerShdw>
                </a:effectLst>
                <a:latin typeface="Helvetica"/>
                <a:cs typeface="Helvetica"/>
              </a:rPr>
              <a:t>at the expense of monetization (i.e., false news, ads and fake accounts in the 2016 and 2020 US presidential elections</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 Is it (and other big tech companies like Google) too big, too unregulated, too powerful</a:t>
            </a:r>
            <a:r>
              <a:rPr lang="en-US" sz="1900" dirty="0">
                <a:solidFill>
                  <a:srgbClr val="FFFFFF"/>
                </a:solidFill>
                <a:effectLst>
                  <a:outerShdw blurRad="50800" dist="38100" dir="2700000" algn="tl" rotWithShape="0">
                    <a:srgbClr val="000000">
                      <a:alpha val="43000"/>
                    </a:srgbClr>
                  </a:outerShdw>
                </a:effectLst>
                <a:latin typeface="Helvetica"/>
                <a:cs typeface="Helvetica"/>
              </a:rPr>
              <a:t>?</a:t>
            </a:r>
            <a:r>
              <a:rPr lang="en-US" sz="1900" dirty="0" smtClean="0">
                <a:solidFill>
                  <a:srgbClr val="FFFFFF"/>
                </a:solidFill>
                <a:effectLst>
                  <a:outerShdw blurRad="50800" dist="38100" dir="2700000" algn="tl" rotWithShape="0">
                    <a:srgbClr val="000000">
                      <a:alpha val="43000"/>
                    </a:srgbClr>
                  </a:outerShdw>
                </a:effectLst>
                <a:latin typeface="Helvetica"/>
                <a:cs typeface="Helvetica"/>
              </a:rPr>
              <a:t> </a:t>
            </a: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2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0727" y="1417638"/>
            <a:ext cx="4590775" cy="4480596"/>
          </a:xfrm>
          <a:prstGeom prst="rect">
            <a:avLst/>
          </a:prstGeom>
          <a:effectLst>
            <a:outerShdw blurRad="50800" dist="38100" dir="2700000" algn="tl" rotWithShape="0">
              <a:srgbClr val="000000">
                <a:alpha val="43000"/>
              </a:srgbClr>
            </a:outerShdw>
          </a:effectLst>
        </p:spPr>
      </p:pic>
      <p:sp>
        <p:nvSpPr>
          <p:cNvPr id="8" name="Rectangle 7"/>
          <p:cNvSpPr/>
          <p:nvPr/>
        </p:nvSpPr>
        <p:spPr>
          <a:xfrm>
            <a:off x="407110" y="5848918"/>
            <a:ext cx="3020533" cy="246221"/>
          </a:xfrm>
          <a:prstGeom prst="rect">
            <a:avLst/>
          </a:prstGeom>
        </p:spPr>
        <p:txBody>
          <a:bodyPr wrap="square">
            <a:spAutoFit/>
          </a:bodyPr>
          <a:lstStyle/>
          <a:p>
            <a:r>
              <a:rPr lang="en-US" sz="1000" dirty="0">
                <a:solidFill>
                  <a:srgbClr val="FFFFFF"/>
                </a:solidFill>
              </a:rPr>
              <a:t>Image Source: </a:t>
            </a:r>
            <a:r>
              <a:rPr lang="en-US" sz="1000" dirty="0" err="1">
                <a:solidFill>
                  <a:srgbClr val="FFFFFF"/>
                </a:solidFill>
              </a:rPr>
              <a:t>Iskillyuva</a:t>
            </a:r>
            <a:endParaRPr lang="en-US" sz="1000" dirty="0">
              <a:solidFill>
                <a:srgbClr val="FFFFFF"/>
              </a:solidFill>
            </a:endParaRPr>
          </a:p>
        </p:txBody>
      </p:sp>
    </p:spTree>
    <p:extLst>
      <p:ext uri="{BB962C8B-B14F-4D97-AF65-F5344CB8AC3E}">
        <p14:creationId xmlns:p14="http://schemas.microsoft.com/office/powerpoint/2010/main" val="457363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210" y="274638"/>
            <a:ext cx="8686800" cy="1143000"/>
          </a:xfrm>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THE TRIPLE REVOLUTION OF THE 2000s </a:t>
            </a:r>
          </a:p>
        </p:txBody>
      </p:sp>
      <p:sp>
        <p:nvSpPr>
          <p:cNvPr id="3" name="Content Placeholder 2"/>
          <p:cNvSpPr>
            <a:spLocks noGrp="1"/>
          </p:cNvSpPr>
          <p:nvPr>
            <p:ph idx="1"/>
          </p:nvPr>
        </p:nvSpPr>
        <p:spPr>
          <a:xfrm>
            <a:off x="777772" y="1600200"/>
            <a:ext cx="3391717" cy="4807974"/>
          </a:xfrm>
        </p:spPr>
        <p:txBody>
          <a:bodyPr>
            <a:normAutofit fontScale="85000" lnSpcReduction="20000"/>
          </a:bodyPr>
          <a:lstStyle/>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 ever-increasing and interconnected prominence of (1) the internet, (2) mobile communication, and (3) social media networking has catalyzed what sociologist Barry Wellman and research specialist Lee </a:t>
            </a:r>
            <a:r>
              <a:rPr lang="en-US" sz="2000" dirty="0" err="1">
                <a:solidFill>
                  <a:srgbClr val="FFFFFF"/>
                </a:solidFill>
                <a:effectLst>
                  <a:outerShdw blurRad="50800" dist="38100" dir="2700000" algn="tl" rotWithShape="0">
                    <a:srgbClr val="000000">
                      <a:alpha val="43000"/>
                    </a:srgbClr>
                  </a:outerShdw>
                </a:effectLst>
                <a:latin typeface="Helvetica"/>
                <a:cs typeface="Helvetica"/>
              </a:rPr>
              <a:t>Rainie</a:t>
            </a:r>
            <a:r>
              <a:rPr lang="en-US" sz="2000" dirty="0">
                <a:solidFill>
                  <a:srgbClr val="FFFFFF"/>
                </a:solidFill>
                <a:effectLst>
                  <a:outerShdw blurRad="50800" dist="38100" dir="2700000" algn="tl" rotWithShape="0">
                    <a:srgbClr val="000000">
                      <a:alpha val="43000"/>
                    </a:srgbClr>
                  </a:outerShdw>
                </a:effectLst>
                <a:latin typeface="Helvetica"/>
                <a:cs typeface="Helvetica"/>
              </a:rPr>
              <a:t> call a “triple revolution” in social connectedness that has come about largely since 2000. </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Societies at all levels of technological sophistication have been affected.</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And more computer-related revolutions are clearly on the horizon…</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4430" y="1417638"/>
            <a:ext cx="2780358" cy="3849727"/>
          </a:xfrm>
          <a:prstGeom prst="rect">
            <a:avLst/>
          </a:prstGeom>
        </p:spPr>
      </p:pic>
      <p:sp>
        <p:nvSpPr>
          <p:cNvPr id="6" name="Rectangle 5"/>
          <p:cNvSpPr/>
          <p:nvPr/>
        </p:nvSpPr>
        <p:spPr>
          <a:xfrm>
            <a:off x="4506872" y="5272342"/>
            <a:ext cx="3020533" cy="246221"/>
          </a:xfrm>
          <a:prstGeom prst="rect">
            <a:avLst/>
          </a:prstGeom>
        </p:spPr>
        <p:txBody>
          <a:bodyPr wrap="square">
            <a:spAutoFit/>
          </a:bodyPr>
          <a:lstStyle/>
          <a:p>
            <a:pPr algn="r"/>
            <a:r>
              <a:rPr lang="en-US" sz="1000" dirty="0">
                <a:solidFill>
                  <a:srgbClr val="FFFFFF"/>
                </a:solidFill>
              </a:rPr>
              <a:t>Image Source: </a:t>
            </a:r>
            <a:r>
              <a:rPr lang="en-US" sz="1000" dirty="0" err="1">
                <a:solidFill>
                  <a:srgbClr val="FFFFFF"/>
                </a:solidFill>
              </a:rPr>
              <a:t>Pixabay</a:t>
            </a:r>
            <a:endParaRPr lang="en-US" sz="1000" dirty="0">
              <a:solidFill>
                <a:srgbClr val="FFFFFF"/>
              </a:solidFill>
            </a:endParaRPr>
          </a:p>
        </p:txBody>
      </p:sp>
    </p:spTree>
    <p:extLst>
      <p:ext uri="{BB962C8B-B14F-4D97-AF65-F5344CB8AC3E}">
        <p14:creationId xmlns:p14="http://schemas.microsoft.com/office/powerpoint/2010/main" val="886215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rot="21060000">
            <a:off x="5750592" y="2818546"/>
            <a:ext cx="3445018" cy="891742"/>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400" dirty="0"/>
              <a:t>THE INTERNET, DIGITAL MEDIA &amp; TECHNO-SOCIAL LIFE, 3RD EDITION</a:t>
            </a:r>
          </a:p>
          <a:p>
            <a:endParaRPr lang="en-US" sz="1400" dirty="0"/>
          </a:p>
          <a:p>
            <a:r>
              <a:rPr lang="en-US" sz="1400" dirty="0"/>
              <a:t>	MARY CHAYKO</a:t>
            </a:r>
          </a:p>
        </p:txBody>
      </p:sp>
      <p:sp>
        <p:nvSpPr>
          <p:cNvPr id="6" name="TextBox 5"/>
          <p:cNvSpPr txBox="1"/>
          <p:nvPr/>
        </p:nvSpPr>
        <p:spPr>
          <a:xfrm rot="21049424">
            <a:off x="1864033" y="4222999"/>
            <a:ext cx="7001736" cy="1815882"/>
          </a:xfrm>
          <a:prstGeom prst="rect">
            <a:avLst/>
          </a:prstGeom>
          <a:noFill/>
        </p:spPr>
        <p:txBody>
          <a:bodyPr wrap="square" rtlCol="0">
            <a:spAutoFit/>
          </a:bodyPr>
          <a:lstStyle/>
          <a:p>
            <a:r>
              <a:rPr lang="en-US" sz="1400" dirty="0">
                <a:solidFill>
                  <a:schemeClr val="bg1"/>
                </a:solidFill>
              </a:rPr>
              <a:t>These lecture slides support the Sage Publications book </a:t>
            </a:r>
            <a:r>
              <a:rPr lang="en-US" sz="1400" i="1" dirty="0" err="1">
                <a:solidFill>
                  <a:schemeClr val="bg1"/>
                </a:solidFill>
              </a:rPr>
              <a:t>Superconnected</a:t>
            </a:r>
            <a:r>
              <a:rPr lang="en-US" sz="1400" i="1" dirty="0">
                <a:solidFill>
                  <a:schemeClr val="bg1"/>
                </a:solidFill>
              </a:rPr>
              <a:t>: The Internet, Digital Media, and Techno-Social Life (third</a:t>
            </a:r>
            <a:r>
              <a:rPr lang="en-US" sz="1400" dirty="0">
                <a:solidFill>
                  <a:schemeClr val="bg1"/>
                </a:solidFill>
              </a:rPr>
              <a:t> edition</a:t>
            </a:r>
            <a:r>
              <a:rPr lang="en-US" sz="1400">
                <a:solidFill>
                  <a:schemeClr val="bg1"/>
                </a:solidFill>
              </a:rPr>
              <a:t>, </a:t>
            </a:r>
            <a:r>
              <a:rPr lang="en-US" sz="1400" smtClean="0">
                <a:solidFill>
                  <a:schemeClr val="bg1"/>
                </a:solidFill>
              </a:rPr>
              <a:t>2021) </a:t>
            </a:r>
            <a:r>
              <a:rPr lang="en-US" sz="1400" dirty="0">
                <a:solidFill>
                  <a:schemeClr val="bg1"/>
                </a:solidFill>
              </a:rPr>
              <a:t>by Mary Chayko (Rutgers University) and were created by Mary Chayko, Shravan Regret Iyer and </a:t>
            </a:r>
            <a:r>
              <a:rPr lang="en-US" sz="1400" dirty="0" err="1">
                <a:solidFill>
                  <a:schemeClr val="bg1"/>
                </a:solidFill>
              </a:rPr>
              <a:t>Seulki</a:t>
            </a:r>
            <a:r>
              <a:rPr lang="en-US" sz="1400" dirty="0">
                <a:solidFill>
                  <a:schemeClr val="bg1"/>
                </a:solidFill>
              </a:rPr>
              <a:t> </a:t>
            </a:r>
            <a:r>
              <a:rPr lang="en-US" sz="1400" dirty="0" smtClean="0">
                <a:solidFill>
                  <a:schemeClr val="bg1"/>
                </a:solidFill>
              </a:rPr>
              <a:t>Lee-</a:t>
            </a:r>
            <a:r>
              <a:rPr lang="en-US" sz="1400" dirty="0" err="1" smtClean="0">
                <a:solidFill>
                  <a:schemeClr val="bg1"/>
                </a:solidFill>
              </a:rPr>
              <a:t>Geiller</a:t>
            </a:r>
            <a:r>
              <a:rPr lang="en-US" sz="1400" dirty="0">
                <a:solidFill>
                  <a:schemeClr val="bg1"/>
                </a:solidFill>
              </a:rPr>
              <a:t>.</a:t>
            </a:r>
            <a:endParaRPr lang="en-US" sz="1400" dirty="0">
              <a:solidFill>
                <a:schemeClr val="bg1"/>
              </a:solidFill>
            </a:endParaRPr>
          </a:p>
          <a:p>
            <a:r>
              <a:rPr lang="en-US" sz="1400" dirty="0">
                <a:solidFill>
                  <a:schemeClr val="bg1"/>
                </a:solidFill>
              </a:rPr>
              <a:t>Text is excerpted from, and sources are referenced in, the book. Permission to use and share this slideshow is granted; please acknowledge Mary Chayko as author. For permissions and options for customizing these slides, contact Prof. Chayko at mary.chayko@rutgers.edu.</a:t>
            </a:r>
          </a:p>
          <a:p>
            <a:endParaRPr lang="en-US" sz="1400" dirty="0">
              <a:solidFill>
                <a:schemeClr val="bg1"/>
              </a:solidFill>
            </a:endParaRPr>
          </a:p>
          <a:p>
            <a:r>
              <a:rPr lang="en-US" sz="1400" dirty="0">
                <a:solidFill>
                  <a:schemeClr val="bg1"/>
                </a:solidFill>
              </a:rPr>
              <a:t>Review copies of </a:t>
            </a:r>
            <a:r>
              <a:rPr lang="en-US" sz="1400" i="1" dirty="0" err="1">
                <a:solidFill>
                  <a:schemeClr val="bg1"/>
                </a:solidFill>
              </a:rPr>
              <a:t>Superconnected</a:t>
            </a:r>
            <a:r>
              <a:rPr lang="en-US" sz="1400" dirty="0">
                <a:solidFill>
                  <a:schemeClr val="bg1"/>
                </a:solidFill>
              </a:rPr>
              <a:t> and copies for purchase may be obtained </a:t>
            </a:r>
            <a:r>
              <a:rPr lang="en-US" sz="1400" dirty="0">
                <a:solidFill>
                  <a:srgbClr val="FFFF00"/>
                </a:solidFill>
                <a:hlinkClick r:id="rId2"/>
              </a:rPr>
              <a:t>here</a:t>
            </a:r>
            <a:endParaRPr lang="en-US" sz="1400" dirty="0">
              <a:solidFill>
                <a:srgbClr val="FFFF00"/>
              </a:solidFill>
            </a:endParaRPr>
          </a:p>
        </p:txBody>
      </p:sp>
      <p:pic>
        <p:nvPicPr>
          <p:cNvPr id="2050"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5046" y="6187454"/>
            <a:ext cx="1699239" cy="509773"/>
          </a:xfrm>
          <a:prstGeom prst="rect">
            <a:avLst/>
          </a:prstGeom>
          <a:noFill/>
          <a:effectLst>
            <a:outerShdw blurRad="508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7" name="Picture 6" descr="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07536" y="2614028"/>
            <a:ext cx="5065311" cy="2179388"/>
          </a:xfrm>
          <a:prstGeom prst="rect">
            <a:avLst/>
          </a:prstGeom>
        </p:spPr>
      </p:pic>
    </p:spTree>
    <p:extLst>
      <p:ext uri="{BB962C8B-B14F-4D97-AF65-F5344CB8AC3E}">
        <p14:creationId xmlns:p14="http://schemas.microsoft.com/office/powerpoint/2010/main" val="1366333013"/>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5530</TotalTime>
  <Words>1730</Words>
  <Application>Microsoft Office PowerPoint</Application>
  <PresentationFormat>On-screen Show (4:3)</PresentationFormat>
  <Paragraphs>109</Paragraphs>
  <Slides>22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Arial Rounded MT Bold</vt:lpstr>
      <vt:lpstr>Calibri</vt:lpstr>
      <vt:lpstr>Helvetica</vt:lpstr>
      <vt:lpstr>Sky</vt:lpstr>
      <vt:lpstr>Office Theme</vt:lpstr>
      <vt:lpstr>PowerPoint Presentation</vt:lpstr>
      <vt:lpstr>SHORT HISTORY OF INFORMATION AND COMMUNICATION TECHNOLOGY </vt:lpstr>
      <vt:lpstr>SHORT HISTORY OF INFORMATION AND COMMUNICATION TECHNOLOGY </vt:lpstr>
      <vt:lpstr>SHORT HISTORY OF INFORMATION AND COMMUNICATION TECHNOLOGY </vt:lpstr>
      <vt:lpstr>SHORT HISTORY OF INFORMATION AND COMMUNICATION TECHNOLOGY </vt:lpstr>
      <vt:lpstr>SHORT HISTORY OF COMPUTING AND THE INTERNET</vt:lpstr>
      <vt:lpstr>SHORT HISTORY OF COMPUTING AND THE INTERNET</vt:lpstr>
      <vt:lpstr>SHORT HISTORY OF COMPUTING AND THE INTERNET</vt:lpstr>
      <vt:lpstr>SHORT HISTORY OF COMPUTING AND THE INTERNET</vt:lpstr>
      <vt:lpstr>THE WEB IS BORN</vt:lpstr>
      <vt:lpstr>THE WEB IS BORN</vt:lpstr>
      <vt:lpstr>THE WEB IS BORN</vt:lpstr>
      <vt:lpstr>A DEEP, “DARK” WEB IS ALSO BORN</vt:lpstr>
      <vt:lpstr>A DEEP, “DARK” WEB IS ALSO BORN</vt:lpstr>
      <vt:lpstr>WIRELESS &amp; MOBILE COMMUNICATION</vt:lpstr>
      <vt:lpstr>EARLY ONLINE NETWORKING</vt:lpstr>
      <vt:lpstr>EARLY ONLINE NETWORKING</vt:lpstr>
      <vt:lpstr>EARLY ONLINE NETWORKING</vt:lpstr>
      <vt:lpstr>FULL-FEATURED SOCIAL NETWORK SITES (SNSS) AND SOCIAL MEDIA</vt:lpstr>
      <vt:lpstr>FULL-FEATURED SOCIAL NETWORK SITES (SNS) AND SOCIAL MEDIA</vt:lpstr>
      <vt:lpstr>THE TRIPLE REVOLUTION OF THE 2000s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Shravan Regret Iyer</dc:creator>
  <cp:lastModifiedBy>Mary Chayko</cp:lastModifiedBy>
  <cp:revision>298</cp:revision>
  <dcterms:created xsi:type="dcterms:W3CDTF">2017-08-09T16:27:33Z</dcterms:created>
  <dcterms:modified xsi:type="dcterms:W3CDTF">2020-11-15T16:23:02Z</dcterms:modified>
</cp:coreProperties>
</file>