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5" r:id="rId2"/>
  </p:sldMasterIdLst>
  <p:sldIdLst>
    <p:sldId id="325" r:id="rId3"/>
    <p:sldId id="258" r:id="rId4"/>
    <p:sldId id="297" r:id="rId5"/>
    <p:sldId id="299" r:id="rId6"/>
    <p:sldId id="301" r:id="rId7"/>
    <p:sldId id="304" r:id="rId8"/>
    <p:sldId id="305" r:id="rId9"/>
    <p:sldId id="306" r:id="rId10"/>
    <p:sldId id="327" r:id="rId11"/>
    <p:sldId id="310" r:id="rId12"/>
    <p:sldId id="313" r:id="rId13"/>
    <p:sldId id="315" r:id="rId14"/>
    <p:sldId id="317" r:id="rId15"/>
    <p:sldId id="320" r:id="rId16"/>
    <p:sldId id="321" r:id="rId17"/>
    <p:sldId id="322" r:id="rId18"/>
    <p:sldId id="326"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8988" autoAdjust="0"/>
  </p:normalViewPr>
  <p:slideViewPr>
    <p:cSldViewPr snapToGrid="0" snapToObjects="1">
      <p:cViewPr varScale="1">
        <p:scale>
          <a:sx n="72" d="100"/>
          <a:sy n="72" d="100"/>
        </p:scale>
        <p:origin x="43" y="37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TitleSlideOverlay.png"/>
          <p:cNvPicPr>
            <a:picLocks noChangeAspect="1"/>
          </p:cNvPicPr>
          <p:nvPr/>
        </p:nvPicPr>
        <p:blipFill>
          <a:blip r:embed="rId2"/>
          <a:stretch>
            <a:fillRect/>
          </a:stretch>
        </p:blipFill>
        <p:spPr>
          <a:xfrm>
            <a:off x="0" y="0"/>
            <a:ext cx="9144000" cy="6858000"/>
          </a:xfrm>
          <a:prstGeom prst="rect">
            <a:avLst/>
          </a:prstGeom>
          <a:ln>
            <a:noFill/>
          </a:ln>
        </p:spPr>
      </p:pic>
      <p:grpSp>
        <p:nvGrpSpPr>
          <p:cNvPr id="53" name="Group 52"/>
          <p:cNvGrpSpPr/>
          <p:nvPr/>
        </p:nvGrpSpPr>
        <p:grpSpPr>
          <a:xfrm>
            <a:off x="103644" y="1997845"/>
            <a:ext cx="9264100" cy="3669157"/>
            <a:chOff x="103644" y="1997845"/>
            <a:chExt cx="9264100" cy="3669157"/>
          </a:xfrm>
        </p:grpSpPr>
        <p:sp>
          <p:nvSpPr>
            <p:cNvPr id="21" name="Freeform 20"/>
            <p:cNvSpPr/>
            <p:nvPr/>
          </p:nvSpPr>
          <p:spPr>
            <a:xfrm rot="15669120">
              <a:off x="3703491" y="-842257"/>
              <a:ext cx="2064406"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67397 w 2209695"/>
                <a:gd name="connsiteY0" fmla="*/ 8829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67397" y="8829966"/>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3" name="Freeform 22"/>
            <p:cNvSpPr/>
            <p:nvPr/>
          </p:nvSpPr>
          <p:spPr>
            <a:xfrm rot="15660000">
              <a:off x="5179560" y="157915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6" name="Freeform 25"/>
            <p:cNvSpPr/>
            <p:nvPr/>
          </p:nvSpPr>
          <p:spPr>
            <a:xfrm rot="15660000">
              <a:off x="6127955" y="-68851"/>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62833"/>
                <a:gd name="connsiteY0" fmla="*/ 6172200 h 6320186"/>
                <a:gd name="connsiteX1" fmla="*/ 0 w 962833"/>
                <a:gd name="connsiteY1" fmla="*/ 6172200 h 6320186"/>
                <a:gd name="connsiteX2" fmla="*/ 5534 w 962833"/>
                <a:gd name="connsiteY2" fmla="*/ 6164375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5534" y="6164375"/>
                  </a:lnTo>
                  <a:cubicBezTo>
                    <a:pt x="3689" y="4261983"/>
                    <a:pt x="1845" y="2359592"/>
                    <a:pt x="0" y="457200"/>
                  </a:cubicBez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Freeform 23"/>
            <p:cNvSpPr/>
            <p:nvPr/>
          </p:nvSpPr>
          <p:spPr>
            <a:xfrm rot="15660000">
              <a:off x="5624128" y="-61128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Freeform 27"/>
            <p:cNvSpPr/>
            <p:nvPr/>
          </p:nvSpPr>
          <p:spPr>
            <a:xfrm rot="15660000">
              <a:off x="6395227" y="-278516"/>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5" name="Freeform 44"/>
            <p:cNvSpPr/>
            <p:nvPr/>
          </p:nvSpPr>
          <p:spPr>
            <a:xfrm rot="15660000">
              <a:off x="7468755" y="1178808"/>
              <a:ext cx="536285" cy="2936001"/>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 name="connsiteX0" fmla="*/ 328 w 528237"/>
                <a:gd name="connsiteY0" fmla="*/ 2862849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28237"/>
                <a:gd name="connsiteY0" fmla="*/ 2863516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38755"/>
                <a:gd name="connsiteY0" fmla="*/ 2863516 h 2953801"/>
                <a:gd name="connsiteX1" fmla="*/ 0 w 538755"/>
                <a:gd name="connsiteY1" fmla="*/ 251460 h 2953801"/>
                <a:gd name="connsiteX2" fmla="*/ 73651 w 538755"/>
                <a:gd name="connsiteY2" fmla="*/ 73651 h 2953801"/>
                <a:gd name="connsiteX3" fmla="*/ 251460 w 538755"/>
                <a:gd name="connsiteY3" fmla="*/ 0 h 2953801"/>
                <a:gd name="connsiteX4" fmla="*/ 251460 w 538755"/>
                <a:gd name="connsiteY4" fmla="*/ 0 h 2953801"/>
                <a:gd name="connsiteX5" fmla="*/ 429269 w 538755"/>
                <a:gd name="connsiteY5" fmla="*/ 73651 h 2953801"/>
                <a:gd name="connsiteX6" fmla="*/ 502920 w 538755"/>
                <a:gd name="connsiteY6" fmla="*/ 251460 h 2953801"/>
                <a:gd name="connsiteX7" fmla="*/ 538755 w 538755"/>
                <a:gd name="connsiteY7" fmla="*/ 2953801 h 2953801"/>
                <a:gd name="connsiteX0" fmla="*/ 4542 w 536285"/>
                <a:gd name="connsiteY0" fmla="*/ 2863516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 name="connsiteX0" fmla="*/ 6777 w 536285"/>
                <a:gd name="connsiteY0" fmla="*/ 2849391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285" h="2938929">
                  <a:moveTo>
                    <a:pt x="6777" y="2849391"/>
                  </a:moveTo>
                  <a:cubicBezTo>
                    <a:pt x="6668" y="1978928"/>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17682" y="905440"/>
                    <a:pt x="536285" y="293892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5" name="Freeform 24"/>
          <p:cNvSpPr/>
          <p:nvPr/>
        </p:nvSpPr>
        <p:spPr>
          <a:xfrm rot="15660000">
            <a:off x="5750708" y="-641833"/>
            <a:ext cx="985797" cy="604813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81537"/>
              <a:gd name="connsiteY0" fmla="*/ 6172200 h 6338829"/>
              <a:gd name="connsiteX1" fmla="*/ 0 w 981537"/>
              <a:gd name="connsiteY1" fmla="*/ 6172200 h 6338829"/>
              <a:gd name="connsiteX2" fmla="*/ 0 w 981537"/>
              <a:gd name="connsiteY2" fmla="*/ 6172200 h 6338829"/>
              <a:gd name="connsiteX3" fmla="*/ 0 w 981537"/>
              <a:gd name="connsiteY3" fmla="*/ 457200 h 6338829"/>
              <a:gd name="connsiteX4" fmla="*/ 133911 w 981537"/>
              <a:gd name="connsiteY4" fmla="*/ 133911 h 6338829"/>
              <a:gd name="connsiteX5" fmla="*/ 457201 w 981537"/>
              <a:gd name="connsiteY5" fmla="*/ 1 h 6338829"/>
              <a:gd name="connsiteX6" fmla="*/ 457200 w 981537"/>
              <a:gd name="connsiteY6" fmla="*/ 0 h 6338829"/>
              <a:gd name="connsiteX7" fmla="*/ 457200 w 981537"/>
              <a:gd name="connsiteY7" fmla="*/ 0 h 6338829"/>
              <a:gd name="connsiteX8" fmla="*/ 780489 w 981537"/>
              <a:gd name="connsiteY8" fmla="*/ 133911 h 6338829"/>
              <a:gd name="connsiteX9" fmla="*/ 914399 w 981537"/>
              <a:gd name="connsiteY9" fmla="*/ 457201 h 6338829"/>
              <a:gd name="connsiteX10" fmla="*/ 981537 w 981537"/>
              <a:gd name="connsiteY10" fmla="*/ 6338829 h 6338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1537" h="6338829">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89058" y="4544471"/>
                  <a:pt x="981537" y="6338829"/>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nvGrpSpPr>
          <p:cNvPr id="30" name="Group 29"/>
          <p:cNvGrpSpPr/>
          <p:nvPr/>
        </p:nvGrpSpPr>
        <p:grpSpPr>
          <a:xfrm>
            <a:off x="787878" y="-970104"/>
            <a:ext cx="5636587" cy="2701922"/>
            <a:chOff x="787878" y="-970104"/>
            <a:chExt cx="5636587" cy="2701922"/>
          </a:xfrm>
        </p:grpSpPr>
        <p:sp>
          <p:nvSpPr>
            <p:cNvPr id="37" name="Oval 36"/>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2" name="Oval 41"/>
            <p:cNvSpPr/>
            <p:nvPr userDrawn="1"/>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1" name="Oval 40"/>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4" name="Pie 33"/>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6" name="Oval 35"/>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8" name="Arc 37"/>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6" name="Pie 45"/>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7" name="Arc 46"/>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8" name="Oval 47"/>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9" name="Oval 48"/>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0" name="Arc 39"/>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0" name="Oval 49"/>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1" name="Oval 50"/>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32" name="Rectangle 31"/>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rot="21042312">
            <a:off x="1022823" y="2961459"/>
            <a:ext cx="7551601" cy="1612607"/>
          </a:xfrm>
        </p:spPr>
        <p:txBody>
          <a:bodyPr anchor="b" anchorCtr="0">
            <a:noAutofit/>
          </a:bodyPr>
          <a:lstStyle>
            <a:lvl1pPr algn="l">
              <a:defRPr sz="4600">
                <a:solidFill>
                  <a:schemeClr val="bg1"/>
                </a:solidFill>
              </a:defRPr>
            </a:lvl1pPr>
          </a:lstStyle>
          <a:p>
            <a:r>
              <a:rPr lang="en-US"/>
              <a:t>Click to edit Master title style</a:t>
            </a:r>
            <a:endParaRPr/>
          </a:p>
        </p:txBody>
      </p:sp>
      <p:sp>
        <p:nvSpPr>
          <p:cNvPr id="3" name="Subtitle 2"/>
          <p:cNvSpPr>
            <a:spLocks noGrp="1"/>
          </p:cNvSpPr>
          <p:nvPr>
            <p:ph type="subTitle" idx="1"/>
          </p:nvPr>
        </p:nvSpPr>
        <p:spPr>
          <a:xfrm rot="21060000">
            <a:off x="2550459" y="4704801"/>
            <a:ext cx="6400800" cy="914400"/>
          </a:xfrm>
        </p:spPr>
        <p:txBody>
          <a:bodyPr anchor="ctr" anchorCtr="0">
            <a:normAutofit/>
          </a:bodyPr>
          <a:lstStyle>
            <a:lvl1pPr marL="0" indent="0" algn="l">
              <a:spcAft>
                <a:spcPts val="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8F1B69E8-23E9-4C1F-AA2B-3C5BA6EDBEAE}" type="datetimeFigureOut">
              <a:rPr lang="en-US" smtClean="0"/>
              <a:t>11/15/2020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34" name="Freeform 33"/>
          <p:cNvSpPr/>
          <p:nvPr/>
        </p:nvSpPr>
        <p:spPr>
          <a:xfrm rot="15660000">
            <a:off x="5179560" y="183749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8" name="Picture 7" descr="TitleSlideOverlay.png"/>
          <p:cNvPicPr>
            <a:picLocks noChangeAspect="1"/>
          </p:cNvPicPr>
          <p:nvPr/>
        </p:nvPicPr>
        <p:blipFill>
          <a:blip r:embed="rId2"/>
          <a:stretch>
            <a:fillRect/>
          </a:stretch>
        </p:blipFill>
        <p:spPr>
          <a:xfrm>
            <a:off x="0" y="0"/>
            <a:ext cx="9144000" cy="6858000"/>
          </a:xfrm>
          <a:prstGeom prst="rect">
            <a:avLst/>
          </a:prstGeom>
          <a:ln>
            <a:noFill/>
          </a:ln>
        </p:spPr>
      </p:pic>
      <p:grpSp>
        <p:nvGrpSpPr>
          <p:cNvPr id="27" name="Group 26"/>
          <p:cNvGrpSpPr/>
          <p:nvPr/>
        </p:nvGrpSpPr>
        <p:grpSpPr>
          <a:xfrm>
            <a:off x="787878" y="-970104"/>
            <a:ext cx="5636587" cy="2701922"/>
            <a:chOff x="787878" y="-970104"/>
            <a:chExt cx="5636587" cy="2701922"/>
          </a:xfrm>
        </p:grpSpPr>
        <p:sp>
          <p:nvSpPr>
            <p:cNvPr id="31" name="Oval 30"/>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2" name="Oval 31"/>
            <p:cNvSpPr/>
            <p:nvPr/>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3" name="Oval 32"/>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5" name="Pie 34"/>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9" name="Oval 38"/>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3" name="Arc 42"/>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4" name="Pie 43"/>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5" name="Arc 44"/>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3" name="Oval 52"/>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4" name="Oval 53"/>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5" name="Arc 54"/>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6" name="Oval 55"/>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7" name="Oval 56"/>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5" name="Freeform 24"/>
          <p:cNvSpPr/>
          <p:nvPr/>
        </p:nvSpPr>
        <p:spPr>
          <a:xfrm rot="15660000">
            <a:off x="5752786" y="67657"/>
            <a:ext cx="967012" cy="6030348"/>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Freeform 20"/>
          <p:cNvSpPr/>
          <p:nvPr/>
        </p:nvSpPr>
        <p:spPr>
          <a:xfrm rot="15669120">
            <a:off x="4038986" y="-17105"/>
            <a:ext cx="1788669" cy="8821162"/>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132845 w 2209695"/>
              <a:gd name="connsiteY0" fmla="*/ 885693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70836 w 2209695"/>
              <a:gd name="connsiteY0" fmla="*/ 8848823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70836" y="8848823"/>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Freeform 25"/>
          <p:cNvSpPr/>
          <p:nvPr/>
        </p:nvSpPr>
        <p:spPr>
          <a:xfrm rot="15660000">
            <a:off x="6127955" y="621077"/>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Freeform 23"/>
          <p:cNvSpPr/>
          <p:nvPr/>
        </p:nvSpPr>
        <p:spPr>
          <a:xfrm rot="15660000">
            <a:off x="5624128" y="7864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Freeform 27"/>
          <p:cNvSpPr/>
          <p:nvPr/>
        </p:nvSpPr>
        <p:spPr>
          <a:xfrm rot="15660000">
            <a:off x="6395227" y="411412"/>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9" name="Freeform 28"/>
          <p:cNvSpPr/>
          <p:nvPr/>
        </p:nvSpPr>
        <p:spPr>
          <a:xfrm rot="15660000">
            <a:off x="7468982" y="1865445"/>
            <a:ext cx="528237" cy="2948568"/>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8237" h="2951509">
                <a:moveTo>
                  <a:pt x="328" y="2862849"/>
                </a:moveTo>
                <a:cubicBezTo>
                  <a:pt x="219" y="1992386"/>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05702" y="918020"/>
                  <a:pt x="524305" y="295150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ctrTitle"/>
          </p:nvPr>
        </p:nvSpPr>
        <p:spPr>
          <a:xfrm rot="21042312">
            <a:off x="1248863" y="3564661"/>
            <a:ext cx="7324068" cy="1612607"/>
          </a:xfrm>
        </p:spPr>
        <p:txBody>
          <a:bodyPr anchor="b" anchorCtr="0">
            <a:noAutofit/>
          </a:bodyPr>
          <a:lstStyle>
            <a:lvl1pPr algn="l">
              <a:defRPr sz="4600">
                <a:solidFill>
                  <a:schemeClr val="bg1"/>
                </a:solidFill>
              </a:defRPr>
            </a:lvl1pPr>
          </a:lstStyle>
          <a:p>
            <a:r>
              <a:rPr lang="en-US"/>
              <a:t>Click to edit Master title style</a:t>
            </a:r>
            <a:endParaRPr/>
          </a:p>
        </p:txBody>
      </p:sp>
      <p:sp>
        <p:nvSpPr>
          <p:cNvPr id="30" name="Picture Placeholder 2"/>
          <p:cNvSpPr>
            <a:spLocks noGrp="1"/>
          </p:cNvSpPr>
          <p:nvPr>
            <p:ph type="pic" idx="13"/>
          </p:nvPr>
        </p:nvSpPr>
        <p:spPr>
          <a:xfrm rot="21068552">
            <a:off x="914505" y="836686"/>
            <a:ext cx="3923711" cy="2804658"/>
          </a:xfrm>
          <a:prstGeom prst="roundRect">
            <a:avLst>
              <a:gd name="adj" fmla="val 7476"/>
            </a:avLst>
          </a:prstGeom>
          <a:ln w="63500">
            <a:solidFill>
              <a:schemeClr val="accent2"/>
            </a:solidFill>
          </a:ln>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58" name="Rectangle 57"/>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6" name="Subtitle 2"/>
          <p:cNvSpPr>
            <a:spLocks noGrp="1"/>
          </p:cNvSpPr>
          <p:nvPr>
            <p:ph type="subTitle" idx="1"/>
          </p:nvPr>
        </p:nvSpPr>
        <p:spPr>
          <a:xfrm rot="21060000">
            <a:off x="2550459" y="4990824"/>
            <a:ext cx="6400800" cy="914400"/>
          </a:xfrm>
        </p:spPr>
        <p:txBody>
          <a:bodyPr anchor="ctr" anchorCtr="0">
            <a:normAutofit/>
          </a:bodyPr>
          <a:lstStyle>
            <a:lvl1pPr marL="0" indent="0" algn="l">
              <a:spcAft>
                <a:spcPts val="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SectionHeaderOverlay.png"/>
          <p:cNvPicPr>
            <a:picLocks noChangeAspect="1"/>
          </p:cNvPicPr>
          <p:nvPr/>
        </p:nvPicPr>
        <p:blipFill>
          <a:blip r:embed="rId2"/>
          <a:stretch>
            <a:fillRect/>
          </a:stretch>
        </p:blipFill>
        <p:spPr>
          <a:xfrm>
            <a:off x="0" y="0"/>
            <a:ext cx="9144000" cy="6858000"/>
          </a:xfrm>
          <a:prstGeom prst="rect">
            <a:avLst/>
          </a:prstGeom>
        </p:spPr>
      </p:pic>
      <p:sp>
        <p:nvSpPr>
          <p:cNvPr id="43" name="Freeform 42"/>
          <p:cNvSpPr/>
          <p:nvPr/>
        </p:nvSpPr>
        <p:spPr>
          <a:xfrm rot="4809906">
            <a:off x="3408662" y="1817251"/>
            <a:ext cx="1100209" cy="8104720"/>
          </a:xfrm>
          <a:custGeom>
            <a:avLst/>
            <a:gdLst>
              <a:gd name="connsiteX0" fmla="*/ 533400 w 1066800"/>
              <a:gd name="connsiteY0" fmla="*/ 0 h 8120268"/>
              <a:gd name="connsiteX1" fmla="*/ 533400 w 1066800"/>
              <a:gd name="connsiteY1" fmla="*/ 0 h 8120268"/>
              <a:gd name="connsiteX2" fmla="*/ 910571 w 1066800"/>
              <a:gd name="connsiteY2" fmla="*/ 156230 h 8120268"/>
              <a:gd name="connsiteX3" fmla="*/ 1066800 w 1066800"/>
              <a:gd name="connsiteY3" fmla="*/ 533401 h 8120268"/>
              <a:gd name="connsiteX4" fmla="*/ 1066800 w 1066800"/>
              <a:gd name="connsiteY4" fmla="*/ 8120268 h 8120268"/>
              <a:gd name="connsiteX5" fmla="*/ 1066800 w 1066800"/>
              <a:gd name="connsiteY5" fmla="*/ 8120268 h 8120268"/>
              <a:gd name="connsiteX6" fmla="*/ 1066800 w 1066800"/>
              <a:gd name="connsiteY6" fmla="*/ 8120268 h 8120268"/>
              <a:gd name="connsiteX7" fmla="*/ 0 w 1066800"/>
              <a:gd name="connsiteY7" fmla="*/ 8120268 h 8120268"/>
              <a:gd name="connsiteX8" fmla="*/ 0 w 1066800"/>
              <a:gd name="connsiteY8" fmla="*/ 8120268 h 8120268"/>
              <a:gd name="connsiteX9" fmla="*/ 0 w 1066800"/>
              <a:gd name="connsiteY9" fmla="*/ 8120268 h 8120268"/>
              <a:gd name="connsiteX10" fmla="*/ 0 w 1066800"/>
              <a:gd name="connsiteY10" fmla="*/ 533400 h 8120268"/>
              <a:gd name="connsiteX11" fmla="*/ 156230 w 1066800"/>
              <a:gd name="connsiteY11" fmla="*/ 156229 h 8120268"/>
              <a:gd name="connsiteX12" fmla="*/ 533401 w 1066800"/>
              <a:gd name="connsiteY12" fmla="*/ 0 h 8120268"/>
              <a:gd name="connsiteX13" fmla="*/ 533400 w 1066800"/>
              <a:gd name="connsiteY13" fmla="*/ 0 h 8120268"/>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28952"/>
              <a:gd name="connsiteY0" fmla="*/ 602505 h 8722773"/>
              <a:gd name="connsiteX1" fmla="*/ 533400 w 1128952"/>
              <a:gd name="connsiteY1" fmla="*/ 602505 h 8722773"/>
              <a:gd name="connsiteX2" fmla="*/ 910571 w 1128952"/>
              <a:gd name="connsiteY2" fmla="*/ 758735 h 8722773"/>
              <a:gd name="connsiteX3" fmla="*/ 1066800 w 1128952"/>
              <a:gd name="connsiteY3" fmla="*/ 1135906 h 8722773"/>
              <a:gd name="connsiteX4" fmla="*/ 1109048 w 1128952"/>
              <a:gd name="connsiteY4" fmla="*/ 7478466 h 8722773"/>
              <a:gd name="connsiteX5" fmla="*/ 1066800 w 1128952"/>
              <a:gd name="connsiteY5" fmla="*/ 8722773 h 8722773"/>
              <a:gd name="connsiteX6" fmla="*/ 1066800 w 1128952"/>
              <a:gd name="connsiteY6" fmla="*/ 8722773 h 8722773"/>
              <a:gd name="connsiteX7" fmla="*/ 1066800 w 1128952"/>
              <a:gd name="connsiteY7" fmla="*/ 8722773 h 8722773"/>
              <a:gd name="connsiteX8" fmla="*/ 0 w 1128952"/>
              <a:gd name="connsiteY8" fmla="*/ 8722773 h 8722773"/>
              <a:gd name="connsiteX9" fmla="*/ 0 w 1128952"/>
              <a:gd name="connsiteY9" fmla="*/ 8722773 h 8722773"/>
              <a:gd name="connsiteX10" fmla="*/ 0 w 1128952"/>
              <a:gd name="connsiteY10" fmla="*/ 8722773 h 8722773"/>
              <a:gd name="connsiteX11" fmla="*/ 0 w 1128952"/>
              <a:gd name="connsiteY11" fmla="*/ 1135905 h 8722773"/>
              <a:gd name="connsiteX12" fmla="*/ 156230 w 1128952"/>
              <a:gd name="connsiteY12" fmla="*/ 758734 h 8722773"/>
              <a:gd name="connsiteX13" fmla="*/ 533401 w 1128952"/>
              <a:gd name="connsiteY13" fmla="*/ 602505 h 8722773"/>
              <a:gd name="connsiteX14" fmla="*/ 533400 w 1128952"/>
              <a:gd name="connsiteY14" fmla="*/ 602505 h 8722773"/>
              <a:gd name="connsiteX0" fmla="*/ 533400 w 1109048"/>
              <a:gd name="connsiteY0" fmla="*/ 602505 h 8722773"/>
              <a:gd name="connsiteX1" fmla="*/ 533400 w 1109048"/>
              <a:gd name="connsiteY1" fmla="*/ 602505 h 8722773"/>
              <a:gd name="connsiteX2" fmla="*/ 910571 w 1109048"/>
              <a:gd name="connsiteY2" fmla="*/ 758735 h 8722773"/>
              <a:gd name="connsiteX3" fmla="*/ 1066800 w 1109048"/>
              <a:gd name="connsiteY3" fmla="*/ 1135906 h 8722773"/>
              <a:gd name="connsiteX4" fmla="*/ 1109048 w 1109048"/>
              <a:gd name="connsiteY4" fmla="*/ 7478466 h 8722773"/>
              <a:gd name="connsiteX5" fmla="*/ 1066800 w 1109048"/>
              <a:gd name="connsiteY5" fmla="*/ 8722773 h 8722773"/>
              <a:gd name="connsiteX6" fmla="*/ 1066800 w 1109048"/>
              <a:gd name="connsiteY6" fmla="*/ 8722773 h 8722773"/>
              <a:gd name="connsiteX7" fmla="*/ 1066800 w 1109048"/>
              <a:gd name="connsiteY7" fmla="*/ 8722773 h 8722773"/>
              <a:gd name="connsiteX8" fmla="*/ 0 w 1109048"/>
              <a:gd name="connsiteY8" fmla="*/ 8722773 h 8722773"/>
              <a:gd name="connsiteX9" fmla="*/ 0 w 1109048"/>
              <a:gd name="connsiteY9" fmla="*/ 8722773 h 8722773"/>
              <a:gd name="connsiteX10" fmla="*/ 0 w 1109048"/>
              <a:gd name="connsiteY10" fmla="*/ 8722773 h 8722773"/>
              <a:gd name="connsiteX11" fmla="*/ 0 w 1109048"/>
              <a:gd name="connsiteY11" fmla="*/ 1135905 h 8722773"/>
              <a:gd name="connsiteX12" fmla="*/ 156230 w 1109048"/>
              <a:gd name="connsiteY12" fmla="*/ 758734 h 8722773"/>
              <a:gd name="connsiteX13" fmla="*/ 533401 w 1109048"/>
              <a:gd name="connsiteY13" fmla="*/ 602505 h 8722773"/>
              <a:gd name="connsiteX14" fmla="*/ 533400 w 1109048"/>
              <a:gd name="connsiteY14" fmla="*/ 602505 h 8722773"/>
              <a:gd name="connsiteX0" fmla="*/ 533400 w 1109048"/>
              <a:gd name="connsiteY0" fmla="*/ 602799 h 8723067"/>
              <a:gd name="connsiteX1" fmla="*/ 533400 w 1109048"/>
              <a:gd name="connsiteY1" fmla="*/ 602799 h 8723067"/>
              <a:gd name="connsiteX2" fmla="*/ 910571 w 1109048"/>
              <a:gd name="connsiteY2" fmla="*/ 759029 h 8723067"/>
              <a:gd name="connsiteX3" fmla="*/ 1066800 w 1109048"/>
              <a:gd name="connsiteY3" fmla="*/ 1136200 h 8723067"/>
              <a:gd name="connsiteX4" fmla="*/ 1109048 w 1109048"/>
              <a:gd name="connsiteY4" fmla="*/ 7478760 h 8723067"/>
              <a:gd name="connsiteX5" fmla="*/ 1066800 w 1109048"/>
              <a:gd name="connsiteY5" fmla="*/ 8723067 h 8723067"/>
              <a:gd name="connsiteX6" fmla="*/ 1066800 w 1109048"/>
              <a:gd name="connsiteY6" fmla="*/ 8723067 h 8723067"/>
              <a:gd name="connsiteX7" fmla="*/ 1066800 w 1109048"/>
              <a:gd name="connsiteY7" fmla="*/ 8723067 h 8723067"/>
              <a:gd name="connsiteX8" fmla="*/ 0 w 1109048"/>
              <a:gd name="connsiteY8" fmla="*/ 8723067 h 8723067"/>
              <a:gd name="connsiteX9" fmla="*/ 0 w 1109048"/>
              <a:gd name="connsiteY9" fmla="*/ 8723067 h 8723067"/>
              <a:gd name="connsiteX10" fmla="*/ 0 w 1109048"/>
              <a:gd name="connsiteY10" fmla="*/ 8723067 h 8723067"/>
              <a:gd name="connsiteX11" fmla="*/ 0 w 1109048"/>
              <a:gd name="connsiteY11" fmla="*/ 1136199 h 8723067"/>
              <a:gd name="connsiteX12" fmla="*/ 156230 w 1109048"/>
              <a:gd name="connsiteY12" fmla="*/ 759028 h 8723067"/>
              <a:gd name="connsiteX13" fmla="*/ 533401 w 1109048"/>
              <a:gd name="connsiteY13" fmla="*/ 602799 h 8723067"/>
              <a:gd name="connsiteX14" fmla="*/ 533400 w 1109048"/>
              <a:gd name="connsiteY14" fmla="*/ 602799 h 8723067"/>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66800 w 1109048"/>
              <a:gd name="connsiteY7" fmla="*/ 8120268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84010 w 1109048"/>
              <a:gd name="connsiteY7" fmla="*/ 8053661 h 8120268"/>
              <a:gd name="connsiteX8" fmla="*/ 852372 w 1109048"/>
              <a:gd name="connsiteY8" fmla="*/ 8083096 h 8120268"/>
              <a:gd name="connsiteX9" fmla="*/ 0 w 1109048"/>
              <a:gd name="connsiteY9" fmla="*/ 8120268 h 8120268"/>
              <a:gd name="connsiteX10" fmla="*/ 0 w 1109048"/>
              <a:gd name="connsiteY10" fmla="*/ 8120268 h 8120268"/>
              <a:gd name="connsiteX11" fmla="*/ 0 w 1109048"/>
              <a:gd name="connsiteY11" fmla="*/ 8120268 h 8120268"/>
              <a:gd name="connsiteX12" fmla="*/ 0 w 1109048"/>
              <a:gd name="connsiteY12" fmla="*/ 533400 h 8120268"/>
              <a:gd name="connsiteX13" fmla="*/ 156230 w 1109048"/>
              <a:gd name="connsiteY13" fmla="*/ 156229 h 8120268"/>
              <a:gd name="connsiteX14" fmla="*/ 533401 w 1109048"/>
              <a:gd name="connsiteY14" fmla="*/ 0 h 8120268"/>
              <a:gd name="connsiteX15" fmla="*/ 533400 w 1109048"/>
              <a:gd name="connsiteY15"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852372 w 1109048"/>
              <a:gd name="connsiteY6" fmla="*/ 8083096 h 8120268"/>
              <a:gd name="connsiteX7" fmla="*/ 0 w 1109048"/>
              <a:gd name="connsiteY7" fmla="*/ 8120268 h 8120268"/>
              <a:gd name="connsiteX8" fmla="*/ 0 w 1109048"/>
              <a:gd name="connsiteY8" fmla="*/ 8120268 h 8120268"/>
              <a:gd name="connsiteX9" fmla="*/ 0 w 1109048"/>
              <a:gd name="connsiteY9" fmla="*/ 8120268 h 8120268"/>
              <a:gd name="connsiteX10" fmla="*/ 0 w 1109048"/>
              <a:gd name="connsiteY10" fmla="*/ 533400 h 8120268"/>
              <a:gd name="connsiteX11" fmla="*/ 156230 w 1109048"/>
              <a:gd name="connsiteY11" fmla="*/ 156229 h 8120268"/>
              <a:gd name="connsiteX12" fmla="*/ 533401 w 1109048"/>
              <a:gd name="connsiteY12" fmla="*/ 0 h 8120268"/>
              <a:gd name="connsiteX13" fmla="*/ 533400 w 1109048"/>
              <a:gd name="connsiteY13"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0 w 1109048"/>
              <a:gd name="connsiteY8" fmla="*/ 8120268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17782 w 1109048"/>
              <a:gd name="connsiteY8" fmla="*/ 7974865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17782 w 1109048"/>
              <a:gd name="connsiteY7" fmla="*/ 7974865 h 8120268"/>
              <a:gd name="connsiteX8" fmla="*/ 0 w 1109048"/>
              <a:gd name="connsiteY8" fmla="*/ 533400 h 8120268"/>
              <a:gd name="connsiteX9" fmla="*/ 156230 w 1109048"/>
              <a:gd name="connsiteY9" fmla="*/ 156229 h 8120268"/>
              <a:gd name="connsiteX10" fmla="*/ 533401 w 1109048"/>
              <a:gd name="connsiteY10" fmla="*/ 0 h 8120268"/>
              <a:gd name="connsiteX11" fmla="*/ 533400 w 1109048"/>
              <a:gd name="connsiteY11" fmla="*/ 0 h 8120268"/>
              <a:gd name="connsiteX0" fmla="*/ 533400 w 1109048"/>
              <a:gd name="connsiteY0" fmla="*/ 0 h 8083096"/>
              <a:gd name="connsiteX1" fmla="*/ 533400 w 1109048"/>
              <a:gd name="connsiteY1" fmla="*/ 0 h 8083096"/>
              <a:gd name="connsiteX2" fmla="*/ 910571 w 1109048"/>
              <a:gd name="connsiteY2" fmla="*/ 156230 h 8083096"/>
              <a:gd name="connsiteX3" fmla="*/ 1066800 w 1109048"/>
              <a:gd name="connsiteY3" fmla="*/ 533401 h 8083096"/>
              <a:gd name="connsiteX4" fmla="*/ 1109048 w 1109048"/>
              <a:gd name="connsiteY4" fmla="*/ 6875961 h 8083096"/>
              <a:gd name="connsiteX5" fmla="*/ 852372 w 1109048"/>
              <a:gd name="connsiteY5" fmla="*/ 8083096 h 8083096"/>
              <a:gd name="connsiteX6" fmla="*/ 17782 w 1109048"/>
              <a:gd name="connsiteY6" fmla="*/ 7974865 h 8083096"/>
              <a:gd name="connsiteX7" fmla="*/ 0 w 1109048"/>
              <a:gd name="connsiteY7" fmla="*/ 533400 h 8083096"/>
              <a:gd name="connsiteX8" fmla="*/ 156230 w 1109048"/>
              <a:gd name="connsiteY8" fmla="*/ 156229 h 8083096"/>
              <a:gd name="connsiteX9" fmla="*/ 533401 w 1109048"/>
              <a:gd name="connsiteY9" fmla="*/ 0 h 8083096"/>
              <a:gd name="connsiteX10" fmla="*/ 533400 w 1109048"/>
              <a:gd name="connsiteY10" fmla="*/ 0 h 8083096"/>
              <a:gd name="connsiteX0" fmla="*/ 533400 w 1100209"/>
              <a:gd name="connsiteY0" fmla="*/ 0 h 8083096"/>
              <a:gd name="connsiteX1" fmla="*/ 533400 w 1100209"/>
              <a:gd name="connsiteY1" fmla="*/ 0 h 8083096"/>
              <a:gd name="connsiteX2" fmla="*/ 910571 w 1100209"/>
              <a:gd name="connsiteY2" fmla="*/ 156230 h 8083096"/>
              <a:gd name="connsiteX3" fmla="*/ 1066800 w 1100209"/>
              <a:gd name="connsiteY3" fmla="*/ 533401 h 8083096"/>
              <a:gd name="connsiteX4" fmla="*/ 1100209 w 1100209"/>
              <a:gd name="connsiteY4" fmla="*/ 6755640 h 8083096"/>
              <a:gd name="connsiteX5" fmla="*/ 852372 w 1100209"/>
              <a:gd name="connsiteY5" fmla="*/ 8083096 h 8083096"/>
              <a:gd name="connsiteX6" fmla="*/ 17782 w 1100209"/>
              <a:gd name="connsiteY6" fmla="*/ 7974865 h 8083096"/>
              <a:gd name="connsiteX7" fmla="*/ 0 w 1100209"/>
              <a:gd name="connsiteY7" fmla="*/ 533400 h 8083096"/>
              <a:gd name="connsiteX8" fmla="*/ 156230 w 1100209"/>
              <a:gd name="connsiteY8" fmla="*/ 156229 h 8083096"/>
              <a:gd name="connsiteX9" fmla="*/ 533401 w 1100209"/>
              <a:gd name="connsiteY9" fmla="*/ 0 h 8083096"/>
              <a:gd name="connsiteX10" fmla="*/ 533400 w 1100209"/>
              <a:gd name="connsiteY10" fmla="*/ 0 h 8083096"/>
              <a:gd name="connsiteX0" fmla="*/ 533400 w 1100209"/>
              <a:gd name="connsiteY0" fmla="*/ 0 h 8104720"/>
              <a:gd name="connsiteX1" fmla="*/ 533400 w 1100209"/>
              <a:gd name="connsiteY1" fmla="*/ 0 h 8104720"/>
              <a:gd name="connsiteX2" fmla="*/ 910571 w 1100209"/>
              <a:gd name="connsiteY2" fmla="*/ 156230 h 8104720"/>
              <a:gd name="connsiteX3" fmla="*/ 1066800 w 1100209"/>
              <a:gd name="connsiteY3" fmla="*/ 533401 h 8104720"/>
              <a:gd name="connsiteX4" fmla="*/ 1100209 w 1100209"/>
              <a:gd name="connsiteY4" fmla="*/ 6755640 h 8104720"/>
              <a:gd name="connsiteX5" fmla="*/ 848624 w 1100209"/>
              <a:gd name="connsiteY5" fmla="*/ 8104720 h 8104720"/>
              <a:gd name="connsiteX6" fmla="*/ 17782 w 1100209"/>
              <a:gd name="connsiteY6" fmla="*/ 7974865 h 8104720"/>
              <a:gd name="connsiteX7" fmla="*/ 0 w 1100209"/>
              <a:gd name="connsiteY7" fmla="*/ 533400 h 8104720"/>
              <a:gd name="connsiteX8" fmla="*/ 156230 w 1100209"/>
              <a:gd name="connsiteY8" fmla="*/ 156229 h 8104720"/>
              <a:gd name="connsiteX9" fmla="*/ 533401 w 1100209"/>
              <a:gd name="connsiteY9" fmla="*/ 0 h 8104720"/>
              <a:gd name="connsiteX10" fmla="*/ 533400 w 1100209"/>
              <a:gd name="connsiteY10" fmla="*/ 0 h 810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00209" h="8104720">
                <a:moveTo>
                  <a:pt x="533400" y="0"/>
                </a:moveTo>
                <a:lnTo>
                  <a:pt x="533400" y="0"/>
                </a:lnTo>
                <a:cubicBezTo>
                  <a:pt x="674867" y="0"/>
                  <a:pt x="810539" y="56198"/>
                  <a:pt x="910571" y="156230"/>
                </a:cubicBezTo>
                <a:cubicBezTo>
                  <a:pt x="1010603" y="256262"/>
                  <a:pt x="1055019" y="390601"/>
                  <a:pt x="1066800" y="533401"/>
                </a:cubicBezTo>
                <a:cubicBezTo>
                  <a:pt x="1066437" y="2679490"/>
                  <a:pt x="1093715" y="6711917"/>
                  <a:pt x="1100209" y="6755640"/>
                </a:cubicBezTo>
                <a:lnTo>
                  <a:pt x="848624" y="8104720"/>
                </a:lnTo>
                <a:lnTo>
                  <a:pt x="17782" y="7974865"/>
                </a:lnTo>
                <a:cubicBezTo>
                  <a:pt x="11855" y="5494377"/>
                  <a:pt x="5927" y="3013888"/>
                  <a:pt x="0" y="533400"/>
                </a:cubicBezTo>
                <a:cubicBezTo>
                  <a:pt x="0" y="391933"/>
                  <a:pt x="56198" y="256261"/>
                  <a:pt x="156230" y="156229"/>
                </a:cubicBezTo>
                <a:cubicBezTo>
                  <a:pt x="256262" y="56197"/>
                  <a:pt x="391935" y="0"/>
                  <a:pt x="533401" y="0"/>
                </a:cubicBezTo>
                <a:lnTo>
                  <a:pt x="533400" y="0"/>
                </a:lnTo>
                <a:close/>
              </a:path>
            </a:pathLst>
          </a:custGeom>
          <a:solidFill>
            <a:schemeClr val="accent1">
              <a:alpha val="30000"/>
            </a:schemeClr>
          </a:solidFill>
          <a:ln>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7" name="Freeform 36"/>
          <p:cNvSpPr/>
          <p:nvPr/>
        </p:nvSpPr>
        <p:spPr>
          <a:xfrm rot="15600000" flipH="1" flipV="1">
            <a:off x="3393402" y="-445315"/>
            <a:ext cx="2008191"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93577" y="8811781"/>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 name="Text Placeholder 2"/>
          <p:cNvSpPr>
            <a:spLocks noGrp="1"/>
          </p:cNvSpPr>
          <p:nvPr>
            <p:ph type="body" idx="1"/>
          </p:nvPr>
        </p:nvSpPr>
        <p:spPr>
          <a:xfrm rot="21000000">
            <a:off x="887172" y="5303003"/>
            <a:ext cx="6904501" cy="977900"/>
          </a:xfrm>
        </p:spPr>
        <p:txBody>
          <a:bodyPr vert="horz" lIns="91440" tIns="45720" rIns="91440" bIns="45720" rtlCol="0" anchor="ctr" anchorCtr="0">
            <a:normAutofit/>
          </a:bodyPr>
          <a:lstStyle>
            <a:lvl1pPr marL="0" indent="0" algn="r" defTabSz="914400" rtl="0" eaLnBrk="1" latinLnBrk="0" hangingPunct="1">
              <a:spcAft>
                <a:spcPts val="0"/>
              </a:spcAft>
              <a:buFontTx/>
              <a:buNone/>
              <a:defRPr sz="2400" kern="1200">
                <a:solidFill>
                  <a:schemeClr val="bg1"/>
                </a:solidFill>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grpSp>
        <p:nvGrpSpPr>
          <p:cNvPr id="33" name="Group 32"/>
          <p:cNvGrpSpPr/>
          <p:nvPr/>
        </p:nvGrpSpPr>
        <p:grpSpPr>
          <a:xfrm>
            <a:off x="2786799" y="-981635"/>
            <a:ext cx="4391155" cy="2734235"/>
            <a:chOff x="2786799" y="-981635"/>
            <a:chExt cx="4391155" cy="2734235"/>
          </a:xfrm>
        </p:grpSpPr>
        <p:sp>
          <p:nvSpPr>
            <p:cNvPr id="17" name="Oval 16"/>
            <p:cNvSpPr/>
            <p:nvPr/>
          </p:nvSpPr>
          <p:spPr>
            <a:xfrm>
              <a:off x="4495800" y="1143000"/>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nvGrpSpPr>
            <p:cNvPr id="31" name="Group 30"/>
            <p:cNvGrpSpPr/>
            <p:nvPr/>
          </p:nvGrpSpPr>
          <p:grpSpPr>
            <a:xfrm flipH="1">
              <a:off x="2913529" y="-726141"/>
              <a:ext cx="1671367" cy="1685976"/>
              <a:chOff x="7015433" y="-737502"/>
              <a:chExt cx="1671367" cy="1685976"/>
            </a:xfrm>
          </p:grpSpPr>
          <p:sp>
            <p:nvSpPr>
              <p:cNvPr id="24" name="Arc 23"/>
              <p:cNvSpPr/>
              <p:nvPr/>
            </p:nvSpPr>
            <p:spPr>
              <a:xfrm rot="6387309">
                <a:off x="7124585" y="-846654"/>
                <a:ext cx="1453063" cy="1671367"/>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5" name="Oval 24"/>
              <p:cNvSpPr/>
              <p:nvPr/>
            </p:nvSpPr>
            <p:spPr>
              <a:xfrm>
                <a:off x="7624910" y="3048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Oval 25"/>
              <p:cNvSpPr/>
              <p:nvPr/>
            </p:nvSpPr>
            <p:spPr>
              <a:xfrm>
                <a:off x="7062935" y="145351"/>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grpSp>
          <p:nvGrpSpPr>
            <p:cNvPr id="30" name="Group 29"/>
            <p:cNvGrpSpPr/>
            <p:nvPr/>
          </p:nvGrpSpPr>
          <p:grpSpPr>
            <a:xfrm>
              <a:off x="3352800" y="-981635"/>
              <a:ext cx="3825154" cy="2064221"/>
              <a:chOff x="3441115" y="-977153"/>
              <a:chExt cx="4194039" cy="2064221"/>
            </a:xfrm>
          </p:grpSpPr>
          <p:sp>
            <p:nvSpPr>
              <p:cNvPr id="20" name="Pie 19"/>
              <p:cNvSpPr/>
              <p:nvPr/>
            </p:nvSpPr>
            <p:spPr>
              <a:xfrm>
                <a:off x="3481535" y="-772181"/>
                <a:ext cx="3505316" cy="1521076"/>
              </a:xfrm>
              <a:prstGeom prst="pie">
                <a:avLst>
                  <a:gd name="adj1" fmla="val 22874"/>
                  <a:gd name="adj2" fmla="val 1078625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Oval 20"/>
              <p:cNvSpPr/>
              <p:nvPr/>
            </p:nvSpPr>
            <p:spPr>
              <a:xfrm>
                <a:off x="4607455" y="134134"/>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2" name="Arc 21"/>
              <p:cNvSpPr/>
              <p:nvPr/>
            </p:nvSpPr>
            <p:spPr>
              <a:xfrm rot="12469977">
                <a:off x="3441115" y="-185498"/>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7" name="Arc 26"/>
              <p:cNvSpPr/>
              <p:nvPr/>
            </p:nvSpPr>
            <p:spPr>
              <a:xfrm rot="6387309">
                <a:off x="5658551" y="-1047889"/>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8" name="Oval 27"/>
            <p:cNvSpPr/>
            <p:nvPr/>
          </p:nvSpPr>
          <p:spPr>
            <a:xfrm>
              <a:off x="3063128" y="89647"/>
              <a:ext cx="267260" cy="26726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2" name="Chord 31"/>
            <p:cNvSpPr/>
            <p:nvPr/>
          </p:nvSpPr>
          <p:spPr>
            <a:xfrm rot="17618442">
              <a:off x="2809659" y="-85690"/>
              <a:ext cx="182880" cy="228600"/>
            </a:xfrm>
            <a:prstGeom prst="chor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54" name="Round Same Side Corner Rectangle 53"/>
          <p:cNvSpPr/>
          <p:nvPr/>
        </p:nvSpPr>
        <p:spPr>
          <a:xfrm rot="4733987">
            <a:off x="1458981" y="2141099"/>
            <a:ext cx="809714" cy="2607556"/>
          </a:xfrm>
          <a:prstGeom prst="round2SameRect">
            <a:avLst>
              <a:gd name="adj1" fmla="val 50000"/>
              <a:gd name="adj2" fmla="val 0"/>
            </a:avLst>
          </a:prstGeom>
          <a:solidFill>
            <a:schemeClr val="accent1">
              <a:alpha val="65000"/>
            </a:schemeClr>
          </a:solidFill>
          <a:ln w="25400">
            <a:solidFill>
              <a:schemeClr val="accent2">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2" name="Freeform 51"/>
          <p:cNvSpPr/>
          <p:nvPr/>
        </p:nvSpPr>
        <p:spPr>
          <a:xfrm rot="4733987">
            <a:off x="814850" y="2202342"/>
            <a:ext cx="699135" cy="2512599"/>
          </a:xfrm>
          <a:custGeom>
            <a:avLst/>
            <a:gdLst>
              <a:gd name="connsiteX0" fmla="*/ 370199 w 740398"/>
              <a:gd name="connsiteY0" fmla="*/ 0 h 2607556"/>
              <a:gd name="connsiteX1" fmla="*/ 370199 w 740398"/>
              <a:gd name="connsiteY1" fmla="*/ 0 h 2607556"/>
              <a:gd name="connsiteX2" fmla="*/ 631969 w 740398"/>
              <a:gd name="connsiteY2" fmla="*/ 108429 h 2607556"/>
              <a:gd name="connsiteX3" fmla="*/ 740397 w 740398"/>
              <a:gd name="connsiteY3" fmla="*/ 370199 h 2607556"/>
              <a:gd name="connsiteX4" fmla="*/ 740398 w 740398"/>
              <a:gd name="connsiteY4" fmla="*/ 2607556 h 2607556"/>
              <a:gd name="connsiteX5" fmla="*/ 740398 w 740398"/>
              <a:gd name="connsiteY5" fmla="*/ 2607556 h 2607556"/>
              <a:gd name="connsiteX6" fmla="*/ 740398 w 740398"/>
              <a:gd name="connsiteY6" fmla="*/ 2607556 h 2607556"/>
              <a:gd name="connsiteX7" fmla="*/ 0 w 740398"/>
              <a:gd name="connsiteY7" fmla="*/ 2607556 h 2607556"/>
              <a:gd name="connsiteX8" fmla="*/ 0 w 740398"/>
              <a:gd name="connsiteY8" fmla="*/ 2607556 h 2607556"/>
              <a:gd name="connsiteX9" fmla="*/ 0 w 740398"/>
              <a:gd name="connsiteY9" fmla="*/ 2607556 h 2607556"/>
              <a:gd name="connsiteX10" fmla="*/ 0 w 740398"/>
              <a:gd name="connsiteY10" fmla="*/ 370199 h 2607556"/>
              <a:gd name="connsiteX11" fmla="*/ 108429 w 740398"/>
              <a:gd name="connsiteY11" fmla="*/ 108429 h 2607556"/>
              <a:gd name="connsiteX12" fmla="*/ 370199 w 740398"/>
              <a:gd name="connsiteY12" fmla="*/ 1 h 2607556"/>
              <a:gd name="connsiteX13" fmla="*/ 370199 w 740398"/>
              <a:gd name="connsiteY13" fmla="*/ 0 h 2607556"/>
              <a:gd name="connsiteX0" fmla="*/ 0 w 831838"/>
              <a:gd name="connsiteY0" fmla="*/ 2607556 h 2698996"/>
              <a:gd name="connsiteX1" fmla="*/ 0 w 831838"/>
              <a:gd name="connsiteY1" fmla="*/ 2607556 h 2698996"/>
              <a:gd name="connsiteX2" fmla="*/ 0 w 831838"/>
              <a:gd name="connsiteY2" fmla="*/ 2607556 h 2698996"/>
              <a:gd name="connsiteX3" fmla="*/ 0 w 831838"/>
              <a:gd name="connsiteY3" fmla="*/ 370199 h 2698996"/>
              <a:gd name="connsiteX4" fmla="*/ 108429 w 831838"/>
              <a:gd name="connsiteY4" fmla="*/ 108429 h 2698996"/>
              <a:gd name="connsiteX5" fmla="*/ 370199 w 831838"/>
              <a:gd name="connsiteY5" fmla="*/ 1 h 2698996"/>
              <a:gd name="connsiteX6" fmla="*/ 370199 w 831838"/>
              <a:gd name="connsiteY6" fmla="*/ 0 h 2698996"/>
              <a:gd name="connsiteX7" fmla="*/ 370199 w 831838"/>
              <a:gd name="connsiteY7" fmla="*/ 0 h 2698996"/>
              <a:gd name="connsiteX8" fmla="*/ 631969 w 831838"/>
              <a:gd name="connsiteY8" fmla="*/ 108429 h 2698996"/>
              <a:gd name="connsiteX9" fmla="*/ 740397 w 831838"/>
              <a:gd name="connsiteY9" fmla="*/ 370199 h 2698996"/>
              <a:gd name="connsiteX10" fmla="*/ 740398 w 831838"/>
              <a:gd name="connsiteY10" fmla="*/ 2607556 h 2698996"/>
              <a:gd name="connsiteX11" fmla="*/ 740398 w 831838"/>
              <a:gd name="connsiteY11" fmla="*/ 2607556 h 2698996"/>
              <a:gd name="connsiteX12" fmla="*/ 831838 w 831838"/>
              <a:gd name="connsiteY12" fmla="*/ 2698996 h 2698996"/>
              <a:gd name="connsiteX0" fmla="*/ 19377 w 851215"/>
              <a:gd name="connsiteY0" fmla="*/ 2607556 h 2698996"/>
              <a:gd name="connsiteX1" fmla="*/ 19377 w 851215"/>
              <a:gd name="connsiteY1" fmla="*/ 2607556 h 2698996"/>
              <a:gd name="connsiteX2" fmla="*/ 0 w 851215"/>
              <a:gd name="connsiteY2" fmla="*/ 2357093 h 2698996"/>
              <a:gd name="connsiteX3" fmla="*/ 19377 w 851215"/>
              <a:gd name="connsiteY3" fmla="*/ 370199 h 2698996"/>
              <a:gd name="connsiteX4" fmla="*/ 127806 w 851215"/>
              <a:gd name="connsiteY4" fmla="*/ 108429 h 2698996"/>
              <a:gd name="connsiteX5" fmla="*/ 389576 w 851215"/>
              <a:gd name="connsiteY5" fmla="*/ 1 h 2698996"/>
              <a:gd name="connsiteX6" fmla="*/ 389576 w 851215"/>
              <a:gd name="connsiteY6" fmla="*/ 0 h 2698996"/>
              <a:gd name="connsiteX7" fmla="*/ 389576 w 851215"/>
              <a:gd name="connsiteY7" fmla="*/ 0 h 2698996"/>
              <a:gd name="connsiteX8" fmla="*/ 651346 w 851215"/>
              <a:gd name="connsiteY8" fmla="*/ 108429 h 2698996"/>
              <a:gd name="connsiteX9" fmla="*/ 759774 w 851215"/>
              <a:gd name="connsiteY9" fmla="*/ 370199 h 2698996"/>
              <a:gd name="connsiteX10" fmla="*/ 759775 w 851215"/>
              <a:gd name="connsiteY10" fmla="*/ 2607556 h 2698996"/>
              <a:gd name="connsiteX11" fmla="*/ 759775 w 851215"/>
              <a:gd name="connsiteY11" fmla="*/ 2607556 h 2698996"/>
              <a:gd name="connsiteX12" fmla="*/ 851215 w 851215"/>
              <a:gd name="connsiteY12" fmla="*/ 2698996 h 2698996"/>
              <a:gd name="connsiteX0" fmla="*/ 19377 w 851215"/>
              <a:gd name="connsiteY0" fmla="*/ 2607556 h 2698996"/>
              <a:gd name="connsiteX1" fmla="*/ 0 w 851215"/>
              <a:gd name="connsiteY1" fmla="*/ 2357093 h 2698996"/>
              <a:gd name="connsiteX2" fmla="*/ 19377 w 851215"/>
              <a:gd name="connsiteY2" fmla="*/ 370199 h 2698996"/>
              <a:gd name="connsiteX3" fmla="*/ 127806 w 851215"/>
              <a:gd name="connsiteY3" fmla="*/ 108429 h 2698996"/>
              <a:gd name="connsiteX4" fmla="*/ 389576 w 851215"/>
              <a:gd name="connsiteY4" fmla="*/ 1 h 2698996"/>
              <a:gd name="connsiteX5" fmla="*/ 389576 w 851215"/>
              <a:gd name="connsiteY5" fmla="*/ 0 h 2698996"/>
              <a:gd name="connsiteX6" fmla="*/ 389576 w 851215"/>
              <a:gd name="connsiteY6" fmla="*/ 0 h 2698996"/>
              <a:gd name="connsiteX7" fmla="*/ 651346 w 851215"/>
              <a:gd name="connsiteY7" fmla="*/ 108429 h 2698996"/>
              <a:gd name="connsiteX8" fmla="*/ 759774 w 851215"/>
              <a:gd name="connsiteY8" fmla="*/ 370199 h 2698996"/>
              <a:gd name="connsiteX9" fmla="*/ 759775 w 851215"/>
              <a:gd name="connsiteY9" fmla="*/ 2607556 h 2698996"/>
              <a:gd name="connsiteX10" fmla="*/ 759775 w 851215"/>
              <a:gd name="connsiteY10" fmla="*/ 2607556 h 2698996"/>
              <a:gd name="connsiteX11" fmla="*/ 851215 w 851215"/>
              <a:gd name="connsiteY11" fmla="*/ 2698996 h 2698996"/>
              <a:gd name="connsiteX0" fmla="*/ 0 w 851215"/>
              <a:gd name="connsiteY0" fmla="*/ 2357093 h 2698996"/>
              <a:gd name="connsiteX1" fmla="*/ 19377 w 851215"/>
              <a:gd name="connsiteY1" fmla="*/ 370199 h 2698996"/>
              <a:gd name="connsiteX2" fmla="*/ 127806 w 851215"/>
              <a:gd name="connsiteY2" fmla="*/ 108429 h 2698996"/>
              <a:gd name="connsiteX3" fmla="*/ 389576 w 851215"/>
              <a:gd name="connsiteY3" fmla="*/ 1 h 2698996"/>
              <a:gd name="connsiteX4" fmla="*/ 389576 w 851215"/>
              <a:gd name="connsiteY4" fmla="*/ 0 h 2698996"/>
              <a:gd name="connsiteX5" fmla="*/ 389576 w 851215"/>
              <a:gd name="connsiteY5" fmla="*/ 0 h 2698996"/>
              <a:gd name="connsiteX6" fmla="*/ 651346 w 851215"/>
              <a:gd name="connsiteY6" fmla="*/ 108429 h 2698996"/>
              <a:gd name="connsiteX7" fmla="*/ 759774 w 851215"/>
              <a:gd name="connsiteY7" fmla="*/ 370199 h 2698996"/>
              <a:gd name="connsiteX8" fmla="*/ 759775 w 851215"/>
              <a:gd name="connsiteY8" fmla="*/ 2607556 h 2698996"/>
              <a:gd name="connsiteX9" fmla="*/ 759775 w 851215"/>
              <a:gd name="connsiteY9" fmla="*/ 2607556 h 2698996"/>
              <a:gd name="connsiteX10" fmla="*/ 851215 w 851215"/>
              <a:gd name="connsiteY10" fmla="*/ 2698996 h 2698996"/>
              <a:gd name="connsiteX0" fmla="*/ 0 w 759775"/>
              <a:gd name="connsiteY0" fmla="*/ 2357093 h 2607556"/>
              <a:gd name="connsiteX1" fmla="*/ 19377 w 759775"/>
              <a:gd name="connsiteY1" fmla="*/ 370199 h 2607556"/>
              <a:gd name="connsiteX2" fmla="*/ 127806 w 759775"/>
              <a:gd name="connsiteY2" fmla="*/ 108429 h 2607556"/>
              <a:gd name="connsiteX3" fmla="*/ 389576 w 759775"/>
              <a:gd name="connsiteY3" fmla="*/ 1 h 2607556"/>
              <a:gd name="connsiteX4" fmla="*/ 389576 w 759775"/>
              <a:gd name="connsiteY4" fmla="*/ 0 h 2607556"/>
              <a:gd name="connsiteX5" fmla="*/ 389576 w 759775"/>
              <a:gd name="connsiteY5" fmla="*/ 0 h 2607556"/>
              <a:gd name="connsiteX6" fmla="*/ 651346 w 759775"/>
              <a:gd name="connsiteY6" fmla="*/ 108429 h 2607556"/>
              <a:gd name="connsiteX7" fmla="*/ 759774 w 759775"/>
              <a:gd name="connsiteY7" fmla="*/ 370199 h 2607556"/>
              <a:gd name="connsiteX8" fmla="*/ 759775 w 759775"/>
              <a:gd name="connsiteY8" fmla="*/ 2607556 h 2607556"/>
              <a:gd name="connsiteX9" fmla="*/ 759775 w 759775"/>
              <a:gd name="connsiteY9" fmla="*/ 2607556 h 2607556"/>
              <a:gd name="connsiteX0" fmla="*/ 0 w 764702"/>
              <a:gd name="connsiteY0" fmla="*/ 2357093 h 2607556"/>
              <a:gd name="connsiteX1" fmla="*/ 19377 w 764702"/>
              <a:gd name="connsiteY1" fmla="*/ 370199 h 2607556"/>
              <a:gd name="connsiteX2" fmla="*/ 127806 w 764702"/>
              <a:gd name="connsiteY2" fmla="*/ 108429 h 2607556"/>
              <a:gd name="connsiteX3" fmla="*/ 389576 w 764702"/>
              <a:gd name="connsiteY3" fmla="*/ 1 h 2607556"/>
              <a:gd name="connsiteX4" fmla="*/ 389576 w 764702"/>
              <a:gd name="connsiteY4" fmla="*/ 0 h 2607556"/>
              <a:gd name="connsiteX5" fmla="*/ 389576 w 764702"/>
              <a:gd name="connsiteY5" fmla="*/ 0 h 2607556"/>
              <a:gd name="connsiteX6" fmla="*/ 651346 w 764702"/>
              <a:gd name="connsiteY6" fmla="*/ 108429 h 2607556"/>
              <a:gd name="connsiteX7" fmla="*/ 759774 w 764702"/>
              <a:gd name="connsiteY7" fmla="*/ 370199 h 2607556"/>
              <a:gd name="connsiteX8" fmla="*/ 759775 w 764702"/>
              <a:gd name="connsiteY8" fmla="*/ 2607556 h 2607556"/>
              <a:gd name="connsiteX9" fmla="*/ 764702 w 764702"/>
              <a:gd name="connsiteY9" fmla="*/ 2512599 h 2607556"/>
              <a:gd name="connsiteX0" fmla="*/ 0 w 778667"/>
              <a:gd name="connsiteY0" fmla="*/ 2357093 h 2512599"/>
              <a:gd name="connsiteX1" fmla="*/ 19377 w 778667"/>
              <a:gd name="connsiteY1" fmla="*/ 370199 h 2512599"/>
              <a:gd name="connsiteX2" fmla="*/ 127806 w 778667"/>
              <a:gd name="connsiteY2" fmla="*/ 108429 h 2512599"/>
              <a:gd name="connsiteX3" fmla="*/ 389576 w 778667"/>
              <a:gd name="connsiteY3" fmla="*/ 1 h 2512599"/>
              <a:gd name="connsiteX4" fmla="*/ 389576 w 778667"/>
              <a:gd name="connsiteY4" fmla="*/ 0 h 2512599"/>
              <a:gd name="connsiteX5" fmla="*/ 389576 w 778667"/>
              <a:gd name="connsiteY5" fmla="*/ 0 h 2512599"/>
              <a:gd name="connsiteX6" fmla="*/ 651346 w 778667"/>
              <a:gd name="connsiteY6" fmla="*/ 108429 h 2512599"/>
              <a:gd name="connsiteX7" fmla="*/ 759774 w 778667"/>
              <a:gd name="connsiteY7" fmla="*/ 370199 h 2512599"/>
              <a:gd name="connsiteX8" fmla="*/ 764702 w 778667"/>
              <a:gd name="connsiteY8" fmla="*/ 2512599 h 2512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8667" h="2512599">
                <a:moveTo>
                  <a:pt x="0" y="2357093"/>
                </a:moveTo>
                <a:lnTo>
                  <a:pt x="19377" y="370199"/>
                </a:lnTo>
                <a:cubicBezTo>
                  <a:pt x="19377" y="272016"/>
                  <a:pt x="58380" y="177855"/>
                  <a:pt x="127806" y="108429"/>
                </a:cubicBezTo>
                <a:cubicBezTo>
                  <a:pt x="197232" y="39003"/>
                  <a:pt x="291394" y="0"/>
                  <a:pt x="389576" y="1"/>
                </a:cubicBezTo>
                <a:lnTo>
                  <a:pt x="389576" y="0"/>
                </a:lnTo>
                <a:lnTo>
                  <a:pt x="389576" y="0"/>
                </a:lnTo>
                <a:cubicBezTo>
                  <a:pt x="487759" y="0"/>
                  <a:pt x="581920" y="39003"/>
                  <a:pt x="651346" y="108429"/>
                </a:cubicBezTo>
                <a:cubicBezTo>
                  <a:pt x="720772" y="177855"/>
                  <a:pt x="759775" y="272017"/>
                  <a:pt x="759774" y="370199"/>
                </a:cubicBezTo>
                <a:cubicBezTo>
                  <a:pt x="778667" y="770894"/>
                  <a:pt x="763675" y="2066266"/>
                  <a:pt x="764702" y="2512599"/>
                </a:cubicBezTo>
              </a:path>
            </a:pathLst>
          </a:custGeom>
          <a:ln w="127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3" name="Freeform 52"/>
          <p:cNvSpPr/>
          <p:nvPr/>
        </p:nvSpPr>
        <p:spPr>
          <a:xfrm rot="4733987">
            <a:off x="390772" y="3357641"/>
            <a:ext cx="379174" cy="1207375"/>
          </a:xfrm>
          <a:custGeom>
            <a:avLst/>
            <a:gdLst>
              <a:gd name="connsiteX0" fmla="*/ 229291 w 458582"/>
              <a:gd name="connsiteY0" fmla="*/ 0 h 1615047"/>
              <a:gd name="connsiteX1" fmla="*/ 229291 w 458582"/>
              <a:gd name="connsiteY1" fmla="*/ 0 h 1615047"/>
              <a:gd name="connsiteX2" fmla="*/ 391424 w 458582"/>
              <a:gd name="connsiteY2" fmla="*/ 67158 h 1615047"/>
              <a:gd name="connsiteX3" fmla="*/ 458582 w 458582"/>
              <a:gd name="connsiteY3" fmla="*/ 229291 h 1615047"/>
              <a:gd name="connsiteX4" fmla="*/ 458582 w 458582"/>
              <a:gd name="connsiteY4" fmla="*/ 1615047 h 1615047"/>
              <a:gd name="connsiteX5" fmla="*/ 458582 w 458582"/>
              <a:gd name="connsiteY5" fmla="*/ 1615047 h 1615047"/>
              <a:gd name="connsiteX6" fmla="*/ 458582 w 458582"/>
              <a:gd name="connsiteY6" fmla="*/ 1615047 h 1615047"/>
              <a:gd name="connsiteX7" fmla="*/ 0 w 458582"/>
              <a:gd name="connsiteY7" fmla="*/ 1615047 h 1615047"/>
              <a:gd name="connsiteX8" fmla="*/ 0 w 458582"/>
              <a:gd name="connsiteY8" fmla="*/ 1615047 h 1615047"/>
              <a:gd name="connsiteX9" fmla="*/ 0 w 458582"/>
              <a:gd name="connsiteY9" fmla="*/ 1615047 h 1615047"/>
              <a:gd name="connsiteX10" fmla="*/ 0 w 458582"/>
              <a:gd name="connsiteY10" fmla="*/ 229291 h 1615047"/>
              <a:gd name="connsiteX11" fmla="*/ 67158 w 458582"/>
              <a:gd name="connsiteY11" fmla="*/ 67158 h 1615047"/>
              <a:gd name="connsiteX12" fmla="*/ 229291 w 458582"/>
              <a:gd name="connsiteY12" fmla="*/ 0 h 1615047"/>
              <a:gd name="connsiteX0" fmla="*/ 0 w 550022"/>
              <a:gd name="connsiteY0" fmla="*/ 1615047 h 1706487"/>
              <a:gd name="connsiteX1" fmla="*/ 0 w 550022"/>
              <a:gd name="connsiteY1" fmla="*/ 1615047 h 1706487"/>
              <a:gd name="connsiteX2" fmla="*/ 0 w 550022"/>
              <a:gd name="connsiteY2" fmla="*/ 1615047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0 w 550022"/>
              <a:gd name="connsiteY1" fmla="*/ 1615047 h 1706487"/>
              <a:gd name="connsiteX2" fmla="*/ 9603 w 550022"/>
              <a:gd name="connsiteY2" fmla="*/ 1356566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9603 w 550022"/>
              <a:gd name="connsiteY1" fmla="*/ 1356566 h 1706487"/>
              <a:gd name="connsiteX2" fmla="*/ 0 w 550022"/>
              <a:gd name="connsiteY2" fmla="*/ 229291 h 1706487"/>
              <a:gd name="connsiteX3" fmla="*/ 67158 w 550022"/>
              <a:gd name="connsiteY3" fmla="*/ 67158 h 1706487"/>
              <a:gd name="connsiteX4" fmla="*/ 229291 w 550022"/>
              <a:gd name="connsiteY4" fmla="*/ 0 h 1706487"/>
              <a:gd name="connsiteX5" fmla="*/ 229291 w 550022"/>
              <a:gd name="connsiteY5" fmla="*/ 0 h 1706487"/>
              <a:gd name="connsiteX6" fmla="*/ 391424 w 550022"/>
              <a:gd name="connsiteY6" fmla="*/ 67158 h 1706487"/>
              <a:gd name="connsiteX7" fmla="*/ 458582 w 550022"/>
              <a:gd name="connsiteY7" fmla="*/ 229291 h 1706487"/>
              <a:gd name="connsiteX8" fmla="*/ 458582 w 550022"/>
              <a:gd name="connsiteY8" fmla="*/ 1615047 h 1706487"/>
              <a:gd name="connsiteX9" fmla="*/ 458582 w 550022"/>
              <a:gd name="connsiteY9" fmla="*/ 1615047 h 1706487"/>
              <a:gd name="connsiteX10" fmla="*/ 550022 w 550022"/>
              <a:gd name="connsiteY10" fmla="*/ 1706487 h 1706487"/>
              <a:gd name="connsiteX0" fmla="*/ 9603 w 550022"/>
              <a:gd name="connsiteY0" fmla="*/ 1356566 h 1706487"/>
              <a:gd name="connsiteX1" fmla="*/ 0 w 550022"/>
              <a:gd name="connsiteY1" fmla="*/ 229291 h 1706487"/>
              <a:gd name="connsiteX2" fmla="*/ 67158 w 550022"/>
              <a:gd name="connsiteY2" fmla="*/ 67158 h 1706487"/>
              <a:gd name="connsiteX3" fmla="*/ 229291 w 550022"/>
              <a:gd name="connsiteY3" fmla="*/ 0 h 1706487"/>
              <a:gd name="connsiteX4" fmla="*/ 229291 w 550022"/>
              <a:gd name="connsiteY4" fmla="*/ 0 h 1706487"/>
              <a:gd name="connsiteX5" fmla="*/ 391424 w 550022"/>
              <a:gd name="connsiteY5" fmla="*/ 67158 h 1706487"/>
              <a:gd name="connsiteX6" fmla="*/ 458582 w 550022"/>
              <a:gd name="connsiteY6" fmla="*/ 229291 h 1706487"/>
              <a:gd name="connsiteX7" fmla="*/ 458582 w 550022"/>
              <a:gd name="connsiteY7" fmla="*/ 1615047 h 1706487"/>
              <a:gd name="connsiteX8" fmla="*/ 458582 w 550022"/>
              <a:gd name="connsiteY8" fmla="*/ 1615047 h 1706487"/>
              <a:gd name="connsiteX9" fmla="*/ 550022 w 550022"/>
              <a:gd name="connsiteY9" fmla="*/ 1706487 h 170648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58582 w 458582"/>
              <a:gd name="connsiteY8" fmla="*/ 1615047 h 161504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47473 w 458582"/>
              <a:gd name="connsiteY8" fmla="*/ 1462129 h 1615047"/>
              <a:gd name="connsiteX0" fmla="*/ 9603 w 458582"/>
              <a:gd name="connsiteY0" fmla="*/ 1356566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28227 w 458582"/>
              <a:gd name="connsiteY0" fmla="*/ 1401330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0 w 459179"/>
              <a:gd name="connsiteY0" fmla="*/ 1379079 h 1462129"/>
              <a:gd name="connsiteX1" fmla="*/ 597 w 459179"/>
              <a:gd name="connsiteY1" fmla="*/ 229291 h 1462129"/>
              <a:gd name="connsiteX2" fmla="*/ 67755 w 459179"/>
              <a:gd name="connsiteY2" fmla="*/ 67158 h 1462129"/>
              <a:gd name="connsiteX3" fmla="*/ 229888 w 459179"/>
              <a:gd name="connsiteY3" fmla="*/ 0 h 1462129"/>
              <a:gd name="connsiteX4" fmla="*/ 229888 w 459179"/>
              <a:gd name="connsiteY4" fmla="*/ 0 h 1462129"/>
              <a:gd name="connsiteX5" fmla="*/ 392021 w 459179"/>
              <a:gd name="connsiteY5" fmla="*/ 67158 h 1462129"/>
              <a:gd name="connsiteX6" fmla="*/ 459179 w 459179"/>
              <a:gd name="connsiteY6" fmla="*/ 229291 h 1462129"/>
              <a:gd name="connsiteX7" fmla="*/ 448070 w 459179"/>
              <a:gd name="connsiteY7" fmla="*/ 1462129 h 1462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9179" h="1462129">
                <a:moveTo>
                  <a:pt x="0" y="1379079"/>
                </a:moveTo>
                <a:lnTo>
                  <a:pt x="597" y="229291"/>
                </a:lnTo>
                <a:cubicBezTo>
                  <a:pt x="597" y="168479"/>
                  <a:pt x="24755" y="110158"/>
                  <a:pt x="67755" y="67158"/>
                </a:cubicBezTo>
                <a:cubicBezTo>
                  <a:pt x="110755" y="24158"/>
                  <a:pt x="169077" y="0"/>
                  <a:pt x="229888" y="0"/>
                </a:cubicBezTo>
                <a:lnTo>
                  <a:pt x="229888" y="0"/>
                </a:lnTo>
                <a:cubicBezTo>
                  <a:pt x="290700" y="0"/>
                  <a:pt x="349021" y="24158"/>
                  <a:pt x="392021" y="67158"/>
                </a:cubicBezTo>
                <a:cubicBezTo>
                  <a:pt x="435021" y="110158"/>
                  <a:pt x="459179" y="168480"/>
                  <a:pt x="459179" y="229291"/>
                </a:cubicBezTo>
                <a:lnTo>
                  <a:pt x="448070" y="1462129"/>
                </a:lnTo>
              </a:path>
            </a:pathLst>
          </a:custGeom>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rot="21000000">
            <a:off x="600152" y="3389654"/>
            <a:ext cx="7622161" cy="1679594"/>
          </a:xfrm>
        </p:spPr>
        <p:txBody>
          <a:bodyPr vert="horz" lIns="91440" tIns="45720" rIns="91440" bIns="45720" rtlCol="0" anchor="b" anchorCtr="0">
            <a:noAutofit/>
          </a:bodyPr>
          <a:lstStyle>
            <a:lvl1pPr algn="r" defTabSz="914400" rtl="0" eaLnBrk="1" latinLnBrk="0" hangingPunct="1">
              <a:lnSpc>
                <a:spcPts val="5600"/>
              </a:lnSpc>
              <a:spcBef>
                <a:spcPct val="0"/>
              </a:spcBef>
              <a:buNone/>
              <a:defRPr sz="4600" kern="1200">
                <a:solidFill>
                  <a:schemeClr val="bg1"/>
                </a:solidFill>
                <a:latin typeface="+mj-lt"/>
                <a:ea typeface="+mj-ea"/>
                <a:cs typeface="+mj-cs"/>
              </a:defRPr>
            </a:lvl1pPr>
          </a:lstStyle>
          <a:p>
            <a:r>
              <a:rPr lang="en-US"/>
              <a:t>Click to edit Master title style</a:t>
            </a:r>
            <a:endParaRPr/>
          </a:p>
        </p:txBody>
      </p:sp>
      <p:sp>
        <p:nvSpPr>
          <p:cNvPr id="29" name="Rectangle 28"/>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2" name="Round Same Side Corner Rectangle 31"/>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699247"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751294"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8F1B69E8-23E9-4C1F-AA2B-3C5BA6EDBEA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5" name="Round Same Side Corner Rectangle 34"/>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712788"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12788"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773706"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73706"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8F1B69E8-23E9-4C1F-AA2B-3C5BA6EDBEAE}" type="datetimeFigureOut">
              <a:rPr lang="en-US" smtClean="0"/>
              <a:t>11/15/2020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ound Same Side Corner Rectangle 6"/>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8F1B69E8-23E9-4C1F-AA2B-3C5BA6EDBEAE}" type="datetimeFigureOut">
              <a:rPr lang="en-US" smtClean="0"/>
              <a:t>11/15/2020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1B69E8-23E9-4C1F-AA2B-3C5BA6EDBEAE}" type="datetimeFigureOut">
              <a:rPr lang="en-US" smtClean="0"/>
              <a:t>11/15/2020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3" name="Rounded Rectangle 32"/>
          <p:cNvSpPr/>
          <p:nvPr/>
        </p:nvSpPr>
        <p:spPr>
          <a:xfrm>
            <a:off x="366713" y="1447800"/>
            <a:ext cx="3748087" cy="4800600"/>
          </a:xfrm>
          <a:prstGeom prst="roundRect">
            <a:avLst/>
          </a:prstGeom>
          <a:solidFill>
            <a:schemeClr val="accent1">
              <a:alpha val="60000"/>
            </a:schemeClr>
          </a:solidFill>
          <a:ln w="635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533399" y="1676400"/>
            <a:ext cx="3429000" cy="1066800"/>
          </a:xfrm>
        </p:spPr>
        <p:txBody>
          <a:bodyPr anchor="b"/>
          <a:lstStyle>
            <a:lvl1pPr algn="ctr">
              <a:lnSpc>
                <a:spcPct val="100000"/>
              </a:lnSpc>
              <a:defRPr sz="3000" b="0"/>
            </a:lvl1pPr>
          </a:lstStyle>
          <a:p>
            <a:r>
              <a:rPr lang="en-US"/>
              <a:t>Click to edit Master title style</a:t>
            </a:r>
            <a:endParaRPr/>
          </a:p>
        </p:txBody>
      </p:sp>
      <p:sp>
        <p:nvSpPr>
          <p:cNvPr id="3" name="Content Placeholder 2"/>
          <p:cNvSpPr>
            <a:spLocks noGrp="1"/>
          </p:cNvSpPr>
          <p:nvPr>
            <p:ph idx="1"/>
          </p:nvPr>
        </p:nvSpPr>
        <p:spPr>
          <a:xfrm>
            <a:off x="4504766" y="990600"/>
            <a:ext cx="4258234" cy="52578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533400" y="2850775"/>
            <a:ext cx="3429000" cy="3169025"/>
          </a:xfrm>
        </p:spPr>
        <p:txBody>
          <a:bodyPr>
            <a:normAutofit/>
          </a:bodyPr>
          <a:lstStyle>
            <a:lvl1pPr marL="0" indent="0" algn="ctr">
              <a:spcAft>
                <a:spcPts val="1000"/>
              </a:spcAft>
              <a:buNone/>
              <a:defRPr sz="16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F1B69E8-23E9-4C1F-AA2B-3C5BA6EDBEA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4" name="Rectangle 33"/>
          <p:cNvSpPr/>
          <p:nvPr/>
        </p:nvSpPr>
        <p:spPr>
          <a:xfrm>
            <a:off x="9144" y="2476500"/>
            <a:ext cx="9125712" cy="43688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6" name="Straight Connector 35"/>
          <p:cNvCxnSpPr/>
          <p:nvPr/>
        </p:nvCxnSpPr>
        <p:spPr>
          <a:xfrm>
            <a:off x="9144" y="24765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0"/>
          </p:nvPr>
        </p:nvSpPr>
        <p:spPr/>
        <p:txBody>
          <a:bodyPr/>
          <a:lstStyle/>
          <a:p>
            <a:fld id="{8F1B69E8-23E9-4C1F-AA2B-3C5BA6EDBEA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2" name="Title 1"/>
          <p:cNvSpPr>
            <a:spLocks noGrp="1"/>
          </p:cNvSpPr>
          <p:nvPr>
            <p:ph type="title"/>
          </p:nvPr>
        </p:nvSpPr>
        <p:spPr>
          <a:xfrm>
            <a:off x="4477870" y="990600"/>
            <a:ext cx="3951755" cy="1431832"/>
          </a:xfrm>
        </p:spPr>
        <p:txBody>
          <a:bodyPr anchor="b"/>
          <a:lstStyle>
            <a:lvl1pPr algn="l">
              <a:lnSpc>
                <a:spcPct val="100000"/>
              </a:lnSpc>
              <a:defRPr sz="3000" b="0"/>
            </a:lvl1pPr>
          </a:lstStyle>
          <a:p>
            <a:r>
              <a:rPr lang="en-US"/>
              <a:t>Click to edit Master title style</a:t>
            </a:r>
            <a:endParaRPr/>
          </a:p>
        </p:txBody>
      </p:sp>
      <p:sp>
        <p:nvSpPr>
          <p:cNvPr id="3" name="Picture Placeholder 2"/>
          <p:cNvSpPr>
            <a:spLocks noGrp="1"/>
          </p:cNvSpPr>
          <p:nvPr>
            <p:ph type="pic" idx="1"/>
          </p:nvPr>
        </p:nvSpPr>
        <p:spPr>
          <a:xfrm rot="21416935">
            <a:off x="414291" y="1321671"/>
            <a:ext cx="3703911" cy="5202978"/>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4477870" y="2547938"/>
            <a:ext cx="3951755" cy="3700462"/>
          </a:xfrm>
        </p:spPr>
        <p:txBody>
          <a:bodyPr>
            <a:normAutofit/>
          </a:bodyPr>
          <a:lstStyle>
            <a:lvl1pPr marL="0" indent="0">
              <a:spcAft>
                <a:spcPts val="10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grpSp>
        <p:nvGrpSpPr>
          <p:cNvPr id="34" name="Group 33"/>
          <p:cNvGrpSpPr/>
          <p:nvPr/>
        </p:nvGrpSpPr>
        <p:grpSpPr>
          <a:xfrm>
            <a:off x="9144" y="3810000"/>
            <a:ext cx="9125712" cy="3035300"/>
            <a:chOff x="9144" y="3810000"/>
            <a:chExt cx="9125712" cy="3035300"/>
          </a:xfrm>
        </p:grpSpPr>
        <p:sp>
          <p:nvSpPr>
            <p:cNvPr id="35" name="Rectangle 34"/>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6" name="Straight Connector 35"/>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8F1B69E8-23E9-4C1F-AA2B-3C5BA6EDBEA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3" name="Picture Placeholder 2"/>
          <p:cNvSpPr>
            <a:spLocks noGrp="1"/>
          </p:cNvSpPr>
          <p:nvPr>
            <p:ph type="pic" idx="1"/>
          </p:nvPr>
        </p:nvSpPr>
        <p:spPr>
          <a:xfrm rot="21338992">
            <a:off x="2407361" y="921379"/>
            <a:ext cx="4329278" cy="3340716"/>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0"/>
              </a:spcBef>
              <a:spcAft>
                <a:spcPts val="3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en-US"/>
              <a:t>Click to edit Master title style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2 Pictures above Caption">
    <p:spTree>
      <p:nvGrpSpPr>
        <p:cNvPr id="1" name=""/>
        <p:cNvGrpSpPr/>
        <p:nvPr/>
      </p:nvGrpSpPr>
      <p:grpSpPr>
        <a:xfrm>
          <a:off x="0" y="0"/>
          <a:ext cx="0" cy="0"/>
          <a:chOff x="0" y="0"/>
          <a:chExt cx="0" cy="0"/>
        </a:xfrm>
      </p:grpSpPr>
      <p:grpSp>
        <p:nvGrpSpPr>
          <p:cNvPr id="36" name="Group 35"/>
          <p:cNvGrpSpPr/>
          <p:nvPr/>
        </p:nvGrpSpPr>
        <p:grpSpPr>
          <a:xfrm>
            <a:off x="9144" y="3810000"/>
            <a:ext cx="9125712" cy="3035300"/>
            <a:chOff x="9144" y="3810000"/>
            <a:chExt cx="9125712" cy="3035300"/>
          </a:xfrm>
        </p:grpSpPr>
        <p:sp>
          <p:nvSpPr>
            <p:cNvPr id="33" name="Rectangle 32"/>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5" name="Straight Connector 34"/>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8F1B69E8-23E9-4C1F-AA2B-3C5BA6EDBEA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3" name="Picture Placeholder 2"/>
          <p:cNvSpPr>
            <a:spLocks noGrp="1"/>
          </p:cNvSpPr>
          <p:nvPr>
            <p:ph type="pic" idx="1"/>
          </p:nvPr>
        </p:nvSpPr>
        <p:spPr>
          <a:xfrm rot="21338992">
            <a:off x="4305320" y="997812"/>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0"/>
              </a:spcBef>
              <a:spcAft>
                <a:spcPts val="3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en-US"/>
              <a:t>Click to edit Master title style</a:t>
            </a:r>
            <a:endParaRPr/>
          </a:p>
        </p:txBody>
      </p:sp>
      <p:sp>
        <p:nvSpPr>
          <p:cNvPr id="34" name="Picture Placeholder 2"/>
          <p:cNvSpPr>
            <a:spLocks noGrp="1"/>
          </p:cNvSpPr>
          <p:nvPr>
            <p:ph type="pic" idx="13"/>
          </p:nvPr>
        </p:nvSpPr>
        <p:spPr>
          <a:xfrm rot="153739">
            <a:off x="451737" y="946831"/>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normAutofit/>
          </a:bodyPr>
          <a:lstStyle>
            <a:lvl1pPr>
              <a:defRPr sz="2200"/>
            </a:lvl1pPr>
            <a:lvl2pPr>
              <a:defRPr sz="20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8F1B69E8-23E9-4C1F-AA2B-3C5BA6EDBEAE}" type="datetimeFigureOut">
              <a:rPr lang="en-US" smtClean="0"/>
              <a:t>11/15/2020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8" name="Round Same Side Corner Rectangle 7"/>
          <p:cNvSpPr/>
          <p:nvPr/>
        </p:nvSpPr>
        <p:spPr>
          <a:xfrm>
            <a:off x="7299292" y="443753"/>
            <a:ext cx="1535425" cy="6400800"/>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Vertical Title 1"/>
          <p:cNvSpPr>
            <a:spLocks noGrp="1"/>
          </p:cNvSpPr>
          <p:nvPr>
            <p:ph type="title" orient="vert"/>
          </p:nvPr>
        </p:nvSpPr>
        <p:spPr>
          <a:xfrm>
            <a:off x="7318248" y="914400"/>
            <a:ext cx="1444752"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712787" y="1183341"/>
            <a:ext cx="6104871" cy="5217458"/>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8F1B69E8-23E9-4C1F-AA2B-3C5BA6EDBEAE}" type="datetimeFigureOut">
              <a:rPr lang="en-US" smtClean="0"/>
              <a:t>11/15/2020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017315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048234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158936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331158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918368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494597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802446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276300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389298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435412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06685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1.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srcRect/>
          <a:stretch>
            <a:fillRect/>
          </a:stretch>
        </a:blipFill>
        <a:effectLst/>
      </p:bgPr>
    </p:bg>
    <p:spTree>
      <p:nvGrpSpPr>
        <p:cNvPr id="1" name=""/>
        <p:cNvGrpSpPr/>
        <p:nvPr/>
      </p:nvGrpSpPr>
      <p:grpSpPr>
        <a:xfrm>
          <a:off x="0" y="0"/>
          <a:ext cx="0" cy="0"/>
          <a:chOff x="0" y="0"/>
          <a:chExt cx="0" cy="0"/>
        </a:xfrm>
      </p:grpSpPr>
      <p:pic>
        <p:nvPicPr>
          <p:cNvPr id="7" name="Picture 6" descr="TextSlideOverlay.png"/>
          <p:cNvPicPr>
            <a:picLocks noChangeAspect="1"/>
          </p:cNvPicPr>
          <p:nvPr/>
        </p:nvPicPr>
        <p:blipFill>
          <a:blip r:embed="rId17"/>
          <a:stretch>
            <a:fillRect/>
          </a:stretch>
        </p:blipFill>
        <p:spPr>
          <a:xfrm>
            <a:off x="0" y="0"/>
            <a:ext cx="9144000" cy="6858000"/>
          </a:xfrm>
          <a:prstGeom prst="rect">
            <a:avLst/>
          </a:prstGeom>
        </p:spPr>
      </p:pic>
      <p:grpSp>
        <p:nvGrpSpPr>
          <p:cNvPr id="8" name="Group 7"/>
          <p:cNvGrpSpPr/>
          <p:nvPr/>
        </p:nvGrpSpPr>
        <p:grpSpPr>
          <a:xfrm>
            <a:off x="-573169" y="-607194"/>
            <a:ext cx="7563453" cy="1983277"/>
            <a:chOff x="-573169" y="-607194"/>
            <a:chExt cx="7563453" cy="1983277"/>
          </a:xfrm>
        </p:grpSpPr>
        <p:grpSp>
          <p:nvGrpSpPr>
            <p:cNvPr id="9" name="Group 32"/>
            <p:cNvGrpSpPr/>
            <p:nvPr userDrawn="1"/>
          </p:nvGrpSpPr>
          <p:grpSpPr>
            <a:xfrm>
              <a:off x="-263314" y="-607194"/>
              <a:ext cx="7253598" cy="1983277"/>
              <a:chOff x="-263314" y="-607194"/>
              <a:chExt cx="7253598" cy="1983277"/>
            </a:xfrm>
          </p:grpSpPr>
          <p:sp>
            <p:nvSpPr>
              <p:cNvPr id="11" name="Oval 10"/>
              <p:cNvSpPr/>
              <p:nvPr userDrawn="1"/>
            </p:nvSpPr>
            <p:spPr>
              <a:xfrm rot="4368687">
                <a:off x="2839420" y="-41330"/>
                <a:ext cx="581935" cy="790091"/>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2" name="Oval 11"/>
              <p:cNvSpPr/>
              <p:nvPr userDrawn="1"/>
            </p:nvSpPr>
            <p:spPr>
              <a:xfrm>
                <a:off x="334576" y="12540"/>
                <a:ext cx="1189424" cy="10121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3" name="Arc 12"/>
              <p:cNvSpPr/>
              <p:nvPr userDrawn="1"/>
            </p:nvSpPr>
            <p:spPr>
              <a:xfrm rot="6387309">
                <a:off x="5839613" y="-548177"/>
                <a:ext cx="1106354" cy="1194988"/>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4" name="Oval 13"/>
              <p:cNvSpPr/>
              <p:nvPr userDrawn="1"/>
            </p:nvSpPr>
            <p:spPr>
              <a:xfrm>
                <a:off x="5472545" y="62345"/>
                <a:ext cx="609600" cy="4912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Pie 14"/>
              <p:cNvSpPr/>
              <p:nvPr userDrawn="1"/>
            </p:nvSpPr>
            <p:spPr>
              <a:xfrm>
                <a:off x="-7411" y="-607194"/>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6" name="Pie 15"/>
              <p:cNvSpPr/>
              <p:nvPr userDrawn="1"/>
            </p:nvSpPr>
            <p:spPr>
              <a:xfrm>
                <a:off x="1905000" y="-402266"/>
                <a:ext cx="1600200" cy="8001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7" name="Oval 16"/>
              <p:cNvSpPr/>
              <p:nvPr userDrawn="1"/>
            </p:nvSpPr>
            <p:spPr>
              <a:xfrm>
                <a:off x="2631141" y="762000"/>
                <a:ext cx="416859" cy="41685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8" name="Oval 17"/>
              <p:cNvSpPr/>
              <p:nvPr userDrawn="1"/>
            </p:nvSpPr>
            <p:spPr>
              <a:xfrm rot="2510439">
                <a:off x="170710" y="163548"/>
                <a:ext cx="778552" cy="982318"/>
              </a:xfrm>
              <a:prstGeom prst="ellipse">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9" name="Pie 18"/>
              <p:cNvSpPr/>
              <p:nvPr userDrawn="1"/>
            </p:nvSpPr>
            <p:spPr>
              <a:xfrm rot="16200000">
                <a:off x="-263314" y="842683"/>
                <a:ext cx="533400" cy="5334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0" name="Oval 19"/>
              <p:cNvSpPr/>
              <p:nvPr userDrawn="1"/>
            </p:nvSpPr>
            <p:spPr>
              <a:xfrm>
                <a:off x="1558635" y="491274"/>
                <a:ext cx="228600" cy="1945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Pie 20"/>
              <p:cNvSpPr/>
              <p:nvPr userDrawn="1"/>
            </p:nvSpPr>
            <p:spPr>
              <a:xfrm>
                <a:off x="990600" y="-603972"/>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2" name="Pie 21"/>
              <p:cNvSpPr/>
              <p:nvPr userDrawn="1"/>
            </p:nvSpPr>
            <p:spPr>
              <a:xfrm>
                <a:off x="5181600" y="-343143"/>
                <a:ext cx="1600200" cy="6858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3" name="Oval 22"/>
              <p:cNvSpPr/>
              <p:nvPr userDrawn="1"/>
            </p:nvSpPr>
            <p:spPr>
              <a:xfrm>
                <a:off x="5728855" y="62345"/>
                <a:ext cx="685800" cy="533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Pie 23"/>
              <p:cNvSpPr/>
              <p:nvPr userDrawn="1"/>
            </p:nvSpPr>
            <p:spPr>
              <a:xfrm>
                <a:off x="6136341" y="-257607"/>
                <a:ext cx="838200" cy="527288"/>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5" name="Oval 24"/>
              <p:cNvSpPr/>
              <p:nvPr userDrawn="1"/>
            </p:nvSpPr>
            <p:spPr>
              <a:xfrm rot="4368687">
                <a:off x="3664192" y="-146482"/>
                <a:ext cx="581935" cy="90920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Pie 25"/>
              <p:cNvSpPr/>
              <p:nvPr userDrawn="1"/>
            </p:nvSpPr>
            <p:spPr>
              <a:xfrm>
                <a:off x="4384965" y="-146937"/>
                <a:ext cx="300317" cy="300317"/>
              </a:xfrm>
              <a:prstGeom prst="pie">
                <a:avLst>
                  <a:gd name="adj1" fmla="val 0"/>
                  <a:gd name="adj2" fmla="val 10777084"/>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7" name="Pie 26"/>
              <p:cNvSpPr/>
              <p:nvPr userDrawn="1"/>
            </p:nvSpPr>
            <p:spPr>
              <a:xfrm>
                <a:off x="4756593" y="-119227"/>
                <a:ext cx="18288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Pie 27"/>
              <p:cNvSpPr/>
              <p:nvPr userDrawn="1"/>
            </p:nvSpPr>
            <p:spPr>
              <a:xfrm>
                <a:off x="5029200" y="-114543"/>
                <a:ext cx="22860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9" name="Oval 28"/>
              <p:cNvSpPr/>
              <p:nvPr userDrawn="1"/>
            </p:nvSpPr>
            <p:spPr>
              <a:xfrm>
                <a:off x="2403765" y="0"/>
                <a:ext cx="665018" cy="66501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0" name="Pie 29"/>
              <p:cNvSpPr/>
              <p:nvPr userDrawn="1"/>
            </p:nvSpPr>
            <p:spPr>
              <a:xfrm>
                <a:off x="3012141" y="-299172"/>
                <a:ext cx="838200" cy="6096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10" name="Pie 9"/>
            <p:cNvSpPr/>
            <p:nvPr userDrawn="1"/>
          </p:nvSpPr>
          <p:spPr>
            <a:xfrm rot="16200000">
              <a:off x="-431058" y="-79768"/>
              <a:ext cx="852056" cy="1136277"/>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 name="Title Placeholder 1"/>
          <p:cNvSpPr>
            <a:spLocks noGrp="1"/>
          </p:cNvSpPr>
          <p:nvPr>
            <p:ph type="title"/>
          </p:nvPr>
        </p:nvSpPr>
        <p:spPr>
          <a:xfrm>
            <a:off x="712788" y="1371600"/>
            <a:ext cx="7716837" cy="1447800"/>
          </a:xfrm>
          <a:prstGeom prst="rect">
            <a:avLst/>
          </a:prstGeom>
        </p:spPr>
        <p:txBody>
          <a:bodyPr vert="horz" lIns="91440" tIns="45720" rIns="91440" bIns="45720" rtlCol="0" anchor="ctr">
            <a:noAutofit/>
          </a:bodyPr>
          <a:lstStyle/>
          <a:p>
            <a:r>
              <a:rPr lang="en-US"/>
              <a:t>Click to edit Master title style</a:t>
            </a:r>
            <a:endParaRPr/>
          </a:p>
        </p:txBody>
      </p:sp>
      <p:sp>
        <p:nvSpPr>
          <p:cNvPr id="3" name="Text Placeholder 2"/>
          <p:cNvSpPr>
            <a:spLocks noGrp="1"/>
          </p:cNvSpPr>
          <p:nvPr>
            <p:ph type="body" idx="1"/>
          </p:nvPr>
        </p:nvSpPr>
        <p:spPr>
          <a:xfrm>
            <a:off x="712788" y="3012142"/>
            <a:ext cx="7716838" cy="338865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77040" y="300690"/>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fld id="{8F1B69E8-23E9-4C1F-AA2B-3C5BA6EDBEAE}" type="datetimeFigureOut">
              <a:rPr lang="en-US" smtClean="0"/>
              <a:t>11/15/2020</a:t>
            </a:fld>
            <a:endParaRPr lang="en-US"/>
          </a:p>
        </p:txBody>
      </p:sp>
      <p:sp>
        <p:nvSpPr>
          <p:cNvPr id="5" name="Footer Placeholder 4"/>
          <p:cNvSpPr>
            <a:spLocks noGrp="1"/>
          </p:cNvSpPr>
          <p:nvPr>
            <p:ph type="ftr" sz="quarter" idx="3"/>
          </p:nvPr>
        </p:nvSpPr>
        <p:spPr>
          <a:xfrm>
            <a:off x="76200" y="116541"/>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endParaRPr lang="en-US"/>
          </a:p>
        </p:txBody>
      </p:sp>
      <p:sp>
        <p:nvSpPr>
          <p:cNvPr id="6" name="Slide Number Placeholder 5"/>
          <p:cNvSpPr>
            <a:spLocks noGrp="1"/>
          </p:cNvSpPr>
          <p:nvPr>
            <p:ph type="sldNum" sz="quarter" idx="4"/>
          </p:nvPr>
        </p:nvSpPr>
        <p:spPr>
          <a:xfrm>
            <a:off x="76200" y="605491"/>
            <a:ext cx="1385887" cy="232710"/>
          </a:xfrm>
          <a:prstGeom prst="rect">
            <a:avLst/>
          </a:prstGeom>
        </p:spPr>
        <p:txBody>
          <a:bodyPr vert="horz" lIns="91440" tIns="45720" rIns="91440" bIns="45720" rtlCol="0" anchor="ctr"/>
          <a:lstStyle>
            <a:lvl1pPr algn="l">
              <a:defRPr sz="1200">
                <a:solidFill>
                  <a:schemeClr val="bg1"/>
                </a:solidFill>
              </a:defRPr>
            </a:lvl1pPr>
          </a:lstStyle>
          <a:p>
            <a:fld id="{4382A7F7-08BF-4252-8141-63FB96055BBB}" type="slidenum">
              <a:rPr lang="en-US" smtClean="0"/>
              <a:t>‹#›</a:t>
            </a:fld>
            <a:endParaRPr lang="en-US"/>
          </a:p>
        </p:txBody>
      </p:sp>
      <p:sp>
        <p:nvSpPr>
          <p:cNvPr id="31" name="Rectangle 30"/>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lnSpc>
          <a:spcPts val="5600"/>
        </a:lnSpc>
        <a:spcBef>
          <a:spcPct val="0"/>
        </a:spcBef>
        <a:buNone/>
        <a:defRPr sz="4600" kern="1200">
          <a:solidFill>
            <a:schemeClr val="bg1"/>
          </a:solidFill>
          <a:latin typeface="+mj-lt"/>
          <a:ea typeface="+mj-ea"/>
          <a:cs typeface="+mj-cs"/>
        </a:defRPr>
      </a:lvl1pPr>
    </p:titleStyle>
    <p:bodyStyle>
      <a:lvl1pPr marL="342900" indent="-342900" algn="l" defTabSz="914400" rtl="0" eaLnBrk="1" latinLnBrk="0" hangingPunct="1">
        <a:spcBef>
          <a:spcPts val="0"/>
        </a:spcBef>
        <a:spcAft>
          <a:spcPts val="2000"/>
        </a:spcAft>
        <a:buFontTx/>
        <a:buBlip>
          <a:blip r:embed="rId18"/>
        </a:buBlip>
        <a:defRPr sz="2400" kern="1200">
          <a:solidFill>
            <a:schemeClr val="bg1"/>
          </a:solidFill>
          <a:effectLst>
            <a:outerShdw blurRad="38100" dist="38100" dir="2700000" algn="tl">
              <a:srgbClr val="000000">
                <a:alpha val="43137"/>
              </a:srgbClr>
            </a:outerShdw>
          </a:effectLst>
          <a:latin typeface="+mn-lt"/>
          <a:ea typeface="+mn-ea"/>
          <a:cs typeface="+mn-cs"/>
        </a:defRPr>
      </a:lvl1pPr>
      <a:lvl2pPr marL="631825" indent="-282575" algn="l" defTabSz="914400" rtl="0" eaLnBrk="1" latinLnBrk="0" hangingPunct="1">
        <a:spcBef>
          <a:spcPts val="0"/>
        </a:spcBef>
        <a:spcAft>
          <a:spcPts val="1000"/>
        </a:spcAft>
        <a:buFontTx/>
        <a:buBlip>
          <a:blip r:embed="rId18"/>
        </a:buBlip>
        <a:defRPr sz="2200" kern="1200">
          <a:solidFill>
            <a:schemeClr val="bg1"/>
          </a:solidFill>
          <a:effectLst>
            <a:outerShdw blurRad="38100" dist="38100" dir="2700000" algn="tl">
              <a:srgbClr val="000000">
                <a:alpha val="43137"/>
              </a:srgbClr>
            </a:outerShdw>
          </a:effectLst>
          <a:latin typeface="+mn-lt"/>
          <a:ea typeface="+mn-ea"/>
          <a:cs typeface="+mn-cs"/>
        </a:defRPr>
      </a:lvl2pPr>
      <a:lvl3pPr marL="914400" indent="-282575" algn="l" defTabSz="914400" rtl="0" eaLnBrk="1" latinLnBrk="0" hangingPunct="1">
        <a:spcBef>
          <a:spcPts val="0"/>
        </a:spcBef>
        <a:spcAft>
          <a:spcPts val="1000"/>
        </a:spcAft>
        <a:buFontTx/>
        <a:buBlip>
          <a:blip r:embed="rId18"/>
        </a:buBlip>
        <a:defRPr sz="2000" kern="1200">
          <a:solidFill>
            <a:schemeClr val="bg1"/>
          </a:solidFill>
          <a:effectLst>
            <a:outerShdw blurRad="38100" dist="38100" dir="2700000" algn="tl">
              <a:srgbClr val="000000">
                <a:alpha val="43137"/>
              </a:srgbClr>
            </a:outerShdw>
          </a:effectLst>
          <a:latin typeface="+mn-lt"/>
          <a:ea typeface="+mn-ea"/>
          <a:cs typeface="+mn-cs"/>
        </a:defRPr>
      </a:lvl3pPr>
      <a:lvl4pPr marL="1196975" indent="-282575" algn="l" defTabSz="914400" rtl="0" eaLnBrk="1" latinLnBrk="0" hangingPunct="1">
        <a:spcBef>
          <a:spcPts val="0"/>
        </a:spcBef>
        <a:spcAft>
          <a:spcPts val="1000"/>
        </a:spcAft>
        <a:buFontTx/>
        <a:buBlip>
          <a:blip r:embed="rId18"/>
        </a:buBlip>
        <a:defRPr sz="1800" kern="1200">
          <a:solidFill>
            <a:schemeClr val="bg1"/>
          </a:solidFill>
          <a:effectLst>
            <a:outerShdw blurRad="38100" dist="38100" dir="2700000" algn="tl">
              <a:srgbClr val="000000">
                <a:alpha val="43137"/>
              </a:srgbClr>
            </a:outerShdw>
          </a:effectLst>
          <a:latin typeface="+mn-lt"/>
          <a:ea typeface="+mn-ea"/>
          <a:cs typeface="+mn-cs"/>
        </a:defRPr>
      </a:lvl4pPr>
      <a:lvl5pPr marL="1492250" indent="-295275" algn="l" defTabSz="914400" rtl="0" eaLnBrk="1" latinLnBrk="0" hangingPunct="1">
        <a:spcBef>
          <a:spcPts val="0"/>
        </a:spcBef>
        <a:spcAft>
          <a:spcPts val="1000"/>
        </a:spcAft>
        <a:buFontTx/>
        <a:buBlip>
          <a:blip r:embed="rId18"/>
        </a:buBlip>
        <a:defRPr sz="1800" kern="1200">
          <a:solidFill>
            <a:schemeClr val="bg1"/>
          </a:solidFill>
          <a:effectLst>
            <a:outerShdw blurRad="38100" dist="38100" dir="2700000" algn="tl">
              <a:srgbClr val="000000">
                <a:alpha val="43137"/>
              </a:srgbClr>
            </a:outerShdw>
          </a:effectLst>
          <a:latin typeface="+mn-lt"/>
          <a:ea typeface="+mn-ea"/>
          <a:cs typeface="+mn-cs"/>
        </a:defRPr>
      </a:lvl5pPr>
      <a:lvl6pPr marL="1774825" indent="-288925" algn="l" defTabSz="914400" rtl="0" eaLnBrk="1" latinLnBrk="0" hangingPunct="1">
        <a:spcBef>
          <a:spcPts val="0"/>
        </a:spcBef>
        <a:spcAft>
          <a:spcPts val="600"/>
        </a:spcAft>
        <a:buFontTx/>
        <a:buBlip>
          <a:blip r:embed="rId18"/>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6pPr>
      <a:lvl7pPr marL="2055813" indent="-288925" algn="l" defTabSz="914400" rtl="0" eaLnBrk="1" latinLnBrk="0" hangingPunct="1">
        <a:spcBef>
          <a:spcPts val="0"/>
        </a:spcBef>
        <a:spcAft>
          <a:spcPts val="600"/>
        </a:spcAft>
        <a:buFontTx/>
        <a:buBlip>
          <a:blip r:embed="rId18"/>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7pPr>
      <a:lvl8pPr marL="2344738" indent="-288925" algn="l" defTabSz="914400" rtl="0" eaLnBrk="1" latinLnBrk="0" hangingPunct="1">
        <a:spcBef>
          <a:spcPts val="0"/>
        </a:spcBef>
        <a:spcAft>
          <a:spcPts val="600"/>
        </a:spcAft>
        <a:buFontTx/>
        <a:buBlip>
          <a:blip r:embed="rId18"/>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8pPr>
      <a:lvl9pPr marL="2625725" indent="-288925" algn="l" defTabSz="914400" rtl="0" eaLnBrk="1" latinLnBrk="0" hangingPunct="1">
        <a:spcBef>
          <a:spcPts val="0"/>
        </a:spcBef>
        <a:spcAft>
          <a:spcPts val="600"/>
        </a:spcAft>
        <a:buFontTx/>
        <a:buBlip>
          <a:blip r:embed="rId18"/>
        </a:buBlip>
        <a:defRPr lang="en-US" sz="1800" kern="1200" dirty="0">
          <a:solidFill>
            <a:schemeClr val="bg1"/>
          </a:solidFill>
          <a:effectLst>
            <a:outerShdw blurRad="38100" dist="38100" dir="2700000" algn="tl">
              <a:srgbClr val="000000">
                <a:alpha val="43137"/>
              </a:srgb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AC49C97A-9923-C949-8391-B27B1E7C6EC8}" type="datetimeFigureOut">
              <a:rPr lang="en-US" smtClean="0">
                <a:solidFill>
                  <a:prstClr val="black">
                    <a:tint val="75000"/>
                  </a:prstClr>
                </a:solidFill>
                <a:latin typeface="Calibri"/>
              </a:rPr>
              <a:pPr defTabSz="457200"/>
              <a:t>11/15/2020</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B1827832-AEBA-F94B-B8D9-53318AADE816}" type="slidenum">
              <a:rPr lang="en-US" smtClean="0">
                <a:solidFill>
                  <a:prstClr val="black">
                    <a:tint val="75000"/>
                  </a:prstClr>
                </a:solidFill>
                <a:latin typeface="Calibri"/>
              </a:rPr>
              <a:pPr defTabSz="457200"/>
              <a:t>‹#›</a:t>
            </a:fld>
            <a:endParaRPr lang="en-US">
              <a:solidFill>
                <a:prstClr val="black">
                  <a:tint val="75000"/>
                </a:prstClr>
              </a:solidFill>
              <a:latin typeface="Calibri"/>
            </a:endParaRPr>
          </a:p>
        </p:txBody>
      </p:sp>
    </p:spTree>
    <p:extLst>
      <p:ext uri="{BB962C8B-B14F-4D97-AF65-F5344CB8AC3E}">
        <p14:creationId xmlns:p14="http://schemas.microsoft.com/office/powerpoint/2010/main" val="1866639715"/>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us.sagepub.com/en-us/nam/superconnected-the-internet-digital-media-and-techno-social-life/book259314?priorityCode=0B0686" TargetMode="External"/><Relationship Id="rId1" Type="http://schemas.openxmlformats.org/officeDocument/2006/relationships/slideLayout" Target="../slideLayouts/slideLayout15.xm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20-11-06 at 8.36.10 PM.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1907"/>
            <a:ext cx="9144000" cy="6856093"/>
          </a:xfrm>
          <a:prstGeom prst="rect">
            <a:avLst/>
          </a:prstGeom>
        </p:spPr>
      </p:pic>
      <p:sp>
        <p:nvSpPr>
          <p:cNvPr id="5" name="TextBox 4">
            <a:extLst>
              <a:ext uri="{FF2B5EF4-FFF2-40B4-BE49-F238E27FC236}">
                <a16:creationId xmlns:a16="http://schemas.microsoft.com/office/drawing/2014/main" id="{BF4677FA-ECA6-4946-AF30-F237AEF325D0}"/>
              </a:ext>
            </a:extLst>
          </p:cNvPr>
          <p:cNvSpPr txBox="1"/>
          <p:nvPr/>
        </p:nvSpPr>
        <p:spPr>
          <a:xfrm rot="21048358">
            <a:off x="3491041" y="2217035"/>
            <a:ext cx="4309883" cy="523220"/>
          </a:xfrm>
          <a:prstGeom prst="rect">
            <a:avLst/>
          </a:prstGeom>
          <a:noFill/>
        </p:spPr>
        <p:txBody>
          <a:bodyPr wrap="square" rtlCol="0">
            <a:spAutoFit/>
          </a:bodyPr>
          <a:lstStyle/>
          <a:p>
            <a:r>
              <a:rPr lang="en-US" sz="2800" b="1" i="1" dirty="0">
                <a:latin typeface="Arial" panose="020B0604020202020204" pitchFamily="34" charset="0"/>
                <a:cs typeface="Arial" panose="020B0604020202020204" pitchFamily="34" charset="0"/>
              </a:rPr>
              <a:t>third edition</a:t>
            </a:r>
          </a:p>
        </p:txBody>
      </p:sp>
      <p:sp>
        <p:nvSpPr>
          <p:cNvPr id="6" name="Subtitle 2"/>
          <p:cNvSpPr txBox="1">
            <a:spLocks/>
          </p:cNvSpPr>
          <p:nvPr/>
        </p:nvSpPr>
        <p:spPr>
          <a:xfrm rot="21060000">
            <a:off x="6087640" y="3132274"/>
            <a:ext cx="3144373" cy="980620"/>
          </a:xfrm>
          <a:prstGeom prst="rect">
            <a:avLst/>
          </a:prstGeom>
        </p:spPr>
        <p:txBody>
          <a:bodyPr vert="horz" lIns="91440" tIns="45720" rIns="91440" bIns="45720" rtlCol="0" anchor="ctr" anchorCtr="0">
            <a:noAutofit/>
          </a:bodyPr>
          <a:lstStyle>
            <a:lvl1pPr marL="0" indent="0" algn="l" defTabSz="914400" rtl="0" eaLnBrk="1" latinLnBrk="0" hangingPunct="1">
              <a:spcBef>
                <a:spcPts val="0"/>
              </a:spcBef>
              <a:spcAft>
                <a:spcPts val="0"/>
              </a:spcAft>
              <a:buFontTx/>
              <a:buNone/>
              <a:defRPr sz="2400" kern="1200">
                <a:solidFill>
                  <a:schemeClr val="bg1"/>
                </a:solidFill>
                <a:effectLst/>
                <a:latin typeface="+mn-lt"/>
                <a:ea typeface="+mn-ea"/>
                <a:cs typeface="+mn-cs"/>
              </a:defRPr>
            </a:lvl1pPr>
            <a:lvl2pPr marL="457200" indent="0" algn="ctr" defTabSz="914400" rtl="0" eaLnBrk="1" latinLnBrk="0" hangingPunct="1">
              <a:spcBef>
                <a:spcPts val="0"/>
              </a:spcBef>
              <a:spcAft>
                <a:spcPts val="1000"/>
              </a:spcAft>
              <a:buFontTx/>
              <a:buNone/>
              <a:defRPr sz="2200" kern="1200">
                <a:solidFill>
                  <a:schemeClr val="tx1">
                    <a:tint val="75000"/>
                  </a:schemeClr>
                </a:solidFill>
                <a:effectLst>
                  <a:outerShdw blurRad="38100" dist="38100" dir="2700000" algn="tl">
                    <a:srgbClr val="000000">
                      <a:alpha val="43137"/>
                    </a:srgbClr>
                  </a:outerShdw>
                </a:effectLst>
                <a:latin typeface="+mn-lt"/>
                <a:ea typeface="+mn-ea"/>
                <a:cs typeface="+mn-cs"/>
              </a:defRPr>
            </a:lvl2pPr>
            <a:lvl3pPr marL="914400" indent="0" algn="ctr" defTabSz="914400" rtl="0" eaLnBrk="1" latinLnBrk="0" hangingPunct="1">
              <a:spcBef>
                <a:spcPts val="0"/>
              </a:spcBef>
              <a:spcAft>
                <a:spcPts val="1000"/>
              </a:spcAft>
              <a:buFontTx/>
              <a:buNone/>
              <a:defRPr sz="2000" kern="1200">
                <a:solidFill>
                  <a:schemeClr val="tx1">
                    <a:tint val="75000"/>
                  </a:schemeClr>
                </a:solidFill>
                <a:effectLst>
                  <a:outerShdw blurRad="38100" dist="38100" dir="2700000" algn="tl">
                    <a:srgbClr val="000000">
                      <a:alpha val="43137"/>
                    </a:srgbClr>
                  </a:outerShdw>
                </a:effectLst>
                <a:latin typeface="+mn-lt"/>
                <a:ea typeface="+mn-ea"/>
                <a:cs typeface="+mn-cs"/>
              </a:defRPr>
            </a:lvl3pPr>
            <a:lvl4pPr marL="1371600" indent="0" algn="ctr" defTabSz="914400" rtl="0" eaLnBrk="1" latinLnBrk="0" hangingPunct="1">
              <a:spcBef>
                <a:spcPts val="0"/>
              </a:spcBef>
              <a:spcAft>
                <a:spcPts val="1000"/>
              </a:spcAft>
              <a:buFontTx/>
              <a:buNone/>
              <a:defRPr sz="1800" kern="1200">
                <a:solidFill>
                  <a:schemeClr val="tx1">
                    <a:tint val="75000"/>
                  </a:schemeClr>
                </a:solidFill>
                <a:effectLst>
                  <a:outerShdw blurRad="38100" dist="38100" dir="2700000" algn="tl">
                    <a:srgbClr val="000000">
                      <a:alpha val="43137"/>
                    </a:srgbClr>
                  </a:outerShdw>
                </a:effectLst>
                <a:latin typeface="+mn-lt"/>
                <a:ea typeface="+mn-ea"/>
                <a:cs typeface="+mn-cs"/>
              </a:defRPr>
            </a:lvl4pPr>
            <a:lvl5pPr marL="1828800" indent="0" algn="ctr" defTabSz="914400" rtl="0" eaLnBrk="1" latinLnBrk="0" hangingPunct="1">
              <a:spcBef>
                <a:spcPts val="0"/>
              </a:spcBef>
              <a:spcAft>
                <a:spcPts val="1000"/>
              </a:spcAft>
              <a:buFontTx/>
              <a:buNone/>
              <a:defRPr sz="1800" kern="1200">
                <a:solidFill>
                  <a:schemeClr val="tx1">
                    <a:tint val="75000"/>
                  </a:schemeClr>
                </a:solidFill>
                <a:effectLst>
                  <a:outerShdw blurRad="38100" dist="38100" dir="2700000" algn="tl">
                    <a:srgbClr val="000000">
                      <a:alpha val="43137"/>
                    </a:srgbClr>
                  </a:outerShdw>
                </a:effectLst>
                <a:latin typeface="+mn-lt"/>
                <a:ea typeface="+mn-ea"/>
                <a:cs typeface="+mn-cs"/>
              </a:defRPr>
            </a:lvl5pPr>
            <a:lvl6pPr marL="22860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6pPr>
            <a:lvl7pPr marL="27432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7pPr>
            <a:lvl8pPr marL="32004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8pPr>
            <a:lvl9pPr marL="36576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9pPr>
          </a:lstStyle>
          <a:p>
            <a:r>
              <a:rPr lang="en-US" sz="1200" dirty="0"/>
              <a:t>THE INTERNET, DIGITAL MEDIA &amp; </a:t>
            </a:r>
          </a:p>
          <a:p>
            <a:r>
              <a:rPr lang="en-US" sz="1200" dirty="0"/>
              <a:t>            TECHNO-SOCIAL LIFE</a:t>
            </a:r>
          </a:p>
          <a:p>
            <a:endParaRPr lang="en-US" sz="1200" dirty="0"/>
          </a:p>
          <a:p>
            <a:r>
              <a:rPr lang="en-US" sz="1200" dirty="0"/>
              <a:t>                     MARY CHAYKO</a:t>
            </a:r>
          </a:p>
        </p:txBody>
      </p:sp>
      <p:sp>
        <p:nvSpPr>
          <p:cNvPr id="10" name="Rectangle 9"/>
          <p:cNvSpPr/>
          <p:nvPr/>
        </p:nvSpPr>
        <p:spPr>
          <a:xfrm rot="21047710">
            <a:off x="2460945" y="4990487"/>
            <a:ext cx="6442789" cy="461665"/>
          </a:xfrm>
          <a:prstGeom prst="rect">
            <a:avLst/>
          </a:prstGeom>
        </p:spPr>
        <p:txBody>
          <a:bodyPr wrap="none">
            <a:spAutoFit/>
          </a:bodyPr>
          <a:lstStyle/>
          <a:p>
            <a:pPr algn="r"/>
            <a:r>
              <a:rPr lang="en-US" sz="2400" dirty="0">
                <a:solidFill>
                  <a:srgbClr val="FFFFFF"/>
                </a:solidFill>
              </a:rPr>
              <a:t>3. INHABITING A DIGITAL ENVIRONMENT</a:t>
            </a:r>
          </a:p>
        </p:txBody>
      </p:sp>
    </p:spTree>
    <p:extLst>
      <p:ext uri="{BB962C8B-B14F-4D97-AF65-F5344CB8AC3E}">
        <p14:creationId xmlns:p14="http://schemas.microsoft.com/office/powerpoint/2010/main" val="106782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chemeClr val="bg1"/>
                </a:solidFill>
                <a:effectLst>
                  <a:outerShdw blurRad="50800" dist="38100" dir="2700000" algn="tl" rotWithShape="0">
                    <a:srgbClr val="000000">
                      <a:alpha val="43000"/>
                    </a:srgbClr>
                  </a:outerShdw>
                </a:effectLst>
              </a:rPr>
              <a:t>SOCIOMENTAL SPACES, CULTURES, AND SOCIETIES</a:t>
            </a:r>
          </a:p>
        </p:txBody>
      </p:sp>
      <p:sp>
        <p:nvSpPr>
          <p:cNvPr id="3" name="Content Placeholder 2"/>
          <p:cNvSpPr>
            <a:spLocks noGrp="1"/>
          </p:cNvSpPr>
          <p:nvPr>
            <p:ph idx="1"/>
          </p:nvPr>
        </p:nvSpPr>
        <p:spPr>
          <a:xfrm>
            <a:off x="601585" y="1820333"/>
            <a:ext cx="3812441" cy="4517965"/>
          </a:xfrm>
        </p:spPr>
        <p:txBody>
          <a:bodyPr>
            <a:normAutofit fontScale="92500" lnSpcReduction="20000"/>
          </a:bodyPr>
          <a:lstStyle/>
          <a:p>
            <a:pPr marL="0" indent="0">
              <a:lnSpc>
                <a:spcPct val="110000"/>
              </a:lnSpc>
              <a:buNone/>
            </a:pPr>
            <a:r>
              <a:rPr lang="en-US" sz="2000" dirty="0">
                <a:solidFill>
                  <a:schemeClr val="bg1"/>
                </a:solidFill>
                <a:effectLst>
                  <a:outerShdw blurRad="50800" dist="38100" dir="2700000" algn="tl" rotWithShape="0">
                    <a:srgbClr val="000000">
                      <a:alpha val="43000"/>
                    </a:srgbClr>
                  </a:outerShdw>
                </a:effectLst>
                <a:latin typeface="Helvetica"/>
                <a:cs typeface="Helvetica"/>
              </a:rPr>
              <a:t>When the environments in which we live and form relationships are digitized, they become potentially portable. </a:t>
            </a:r>
          </a:p>
          <a:p>
            <a:pPr marL="0" indent="0">
              <a:lnSpc>
                <a:spcPct val="110000"/>
              </a:lnSpc>
              <a:buNone/>
            </a:pPr>
            <a:endParaRPr lang="en-US" sz="2000" dirty="0">
              <a:solidFill>
                <a:schemeClr val="bg1"/>
              </a:solidFill>
              <a:effectLst>
                <a:outerShdw blurRad="50800" dist="38100" dir="2700000" algn="tl" rotWithShape="0">
                  <a:srgbClr val="000000">
                    <a:alpha val="43000"/>
                  </a:srgbClr>
                </a:outerShdw>
              </a:effectLst>
              <a:latin typeface="Helvetica"/>
              <a:cs typeface="Helvetica"/>
            </a:endParaRPr>
          </a:p>
          <a:p>
            <a:pPr marL="0" indent="0">
              <a:lnSpc>
                <a:spcPct val="110000"/>
              </a:lnSpc>
              <a:buNone/>
            </a:pPr>
            <a:r>
              <a:rPr lang="en-US" sz="2000" dirty="0">
                <a:solidFill>
                  <a:schemeClr val="bg1"/>
                </a:solidFill>
                <a:effectLst>
                  <a:outerShdw blurRad="50800" dist="38100" dir="2700000" algn="tl" rotWithShape="0">
                    <a:srgbClr val="000000">
                      <a:alpha val="43000"/>
                    </a:srgbClr>
                  </a:outerShdw>
                </a:effectLst>
                <a:latin typeface="Helvetica"/>
                <a:cs typeface="Helvetica"/>
              </a:rPr>
              <a:t>These spaces, and the activities, bonds, and connections formed within them, can also be described as </a:t>
            </a:r>
            <a:r>
              <a:rPr lang="en-US" sz="2000" i="1" dirty="0" err="1">
                <a:solidFill>
                  <a:schemeClr val="bg1"/>
                </a:solidFill>
                <a:effectLst>
                  <a:outerShdw blurRad="50800" dist="38100" dir="2700000" algn="tl" rotWithShape="0">
                    <a:srgbClr val="000000">
                      <a:alpha val="43000"/>
                    </a:srgbClr>
                  </a:outerShdw>
                </a:effectLst>
                <a:latin typeface="Helvetica"/>
                <a:cs typeface="Helvetica"/>
              </a:rPr>
              <a:t>sociomental</a:t>
            </a:r>
            <a:r>
              <a:rPr lang="en-US" sz="2000" dirty="0">
                <a:solidFill>
                  <a:schemeClr val="bg1"/>
                </a:solidFill>
                <a:effectLst>
                  <a:outerShdw blurRad="50800" dist="38100" dir="2700000" algn="tl" rotWithShape="0">
                    <a:srgbClr val="000000">
                      <a:alpha val="43000"/>
                    </a:srgbClr>
                  </a:outerShdw>
                </a:effectLst>
                <a:latin typeface="Helvetica"/>
                <a:cs typeface="Helvetica"/>
              </a:rPr>
              <a:t> because the connectedness is interpersonal (the </a:t>
            </a:r>
            <a:r>
              <a:rPr lang="en-US" sz="2000" i="1" dirty="0">
                <a:solidFill>
                  <a:schemeClr val="bg1"/>
                </a:solidFill>
                <a:effectLst>
                  <a:outerShdw blurRad="50800" dist="38100" dir="2700000" algn="tl" rotWithShape="0">
                    <a:srgbClr val="000000">
                      <a:alpha val="43000"/>
                    </a:srgbClr>
                  </a:outerShdw>
                </a:effectLst>
                <a:latin typeface="Helvetica"/>
                <a:cs typeface="Helvetica"/>
              </a:rPr>
              <a:t>social </a:t>
            </a:r>
            <a:r>
              <a:rPr lang="en-US" sz="2000" dirty="0">
                <a:solidFill>
                  <a:schemeClr val="bg1"/>
                </a:solidFill>
                <a:effectLst>
                  <a:outerShdw blurRad="50800" dist="38100" dir="2700000" algn="tl" rotWithShape="0">
                    <a:srgbClr val="000000">
                      <a:alpha val="43000"/>
                    </a:srgbClr>
                  </a:outerShdw>
                </a:effectLst>
                <a:latin typeface="Helvetica"/>
                <a:cs typeface="Helvetica"/>
              </a:rPr>
              <a:t>part) and relies on cognitive rather than physical activity for its creation and maintenance (the </a:t>
            </a:r>
            <a:r>
              <a:rPr lang="en-US" sz="2000" i="1" dirty="0">
                <a:solidFill>
                  <a:schemeClr val="bg1"/>
                </a:solidFill>
                <a:effectLst>
                  <a:outerShdw blurRad="50800" dist="38100" dir="2700000" algn="tl" rotWithShape="0">
                    <a:srgbClr val="000000">
                      <a:alpha val="43000"/>
                    </a:srgbClr>
                  </a:outerShdw>
                </a:effectLst>
                <a:latin typeface="Helvetica"/>
                <a:cs typeface="Helvetica"/>
              </a:rPr>
              <a:t>mental</a:t>
            </a:r>
            <a:r>
              <a:rPr lang="en-US" sz="2000" dirty="0">
                <a:solidFill>
                  <a:schemeClr val="bg1"/>
                </a:solidFill>
                <a:effectLst>
                  <a:outerShdw blurRad="50800" dist="38100" dir="2700000" algn="tl" rotWithShape="0">
                    <a:srgbClr val="000000">
                      <a:alpha val="43000"/>
                    </a:srgbClr>
                  </a:outerShdw>
                </a:effectLst>
                <a:latin typeface="Helvetica"/>
                <a:cs typeface="Helvetica"/>
              </a:rPr>
              <a:t> part). </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7" name="Picture 6" descr="1.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638208" y="1681113"/>
            <a:ext cx="4243166" cy="3651727"/>
          </a:xfrm>
          <a:prstGeom prst="rect">
            <a:avLst/>
          </a:prstGeom>
        </p:spPr>
      </p:pic>
      <p:sp>
        <p:nvSpPr>
          <p:cNvPr id="8" name="TextBox 7"/>
          <p:cNvSpPr txBox="1"/>
          <p:nvPr/>
        </p:nvSpPr>
        <p:spPr>
          <a:xfrm>
            <a:off x="5129148" y="5369468"/>
            <a:ext cx="3406995" cy="246221"/>
          </a:xfrm>
          <a:prstGeom prst="rect">
            <a:avLst/>
          </a:prstGeom>
          <a:noFill/>
        </p:spPr>
        <p:txBody>
          <a:bodyPr wrap="square" rtlCol="0">
            <a:spAutoFit/>
          </a:bodyPr>
          <a:lstStyle/>
          <a:p>
            <a:pPr algn="r"/>
            <a:r>
              <a:rPr lang="en-US" sz="1000" dirty="0">
                <a:solidFill>
                  <a:schemeClr val="bg1"/>
                </a:solidFill>
              </a:rPr>
              <a:t>Image Source: </a:t>
            </a:r>
            <a:r>
              <a:rPr lang="en-US" sz="1000" dirty="0" err="1">
                <a:solidFill>
                  <a:schemeClr val="bg1"/>
                </a:solidFill>
              </a:rPr>
              <a:t>Dreamstime.com</a:t>
            </a:r>
            <a:endParaRPr lang="en-US" sz="1000" dirty="0">
              <a:solidFill>
                <a:schemeClr val="bg1"/>
              </a:solidFill>
            </a:endParaRPr>
          </a:p>
        </p:txBody>
      </p:sp>
    </p:spTree>
    <p:extLst>
      <p:ext uri="{BB962C8B-B14F-4D97-AF65-F5344CB8AC3E}">
        <p14:creationId xmlns:p14="http://schemas.microsoft.com/office/powerpoint/2010/main" val="2350756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chemeClr val="bg1"/>
                </a:solidFill>
                <a:effectLst>
                  <a:outerShdw blurRad="50800" dist="38100" dir="2700000" algn="tl" rotWithShape="0">
                    <a:srgbClr val="000000">
                      <a:alpha val="43000"/>
                    </a:srgbClr>
                  </a:outerShdw>
                </a:effectLst>
              </a:rPr>
              <a:t>SOCIOMENTAL SPACES, CULTURES, AND SOCIETIES</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654757" y="1721555"/>
            <a:ext cx="3550355" cy="4741333"/>
          </a:xfrm>
        </p:spPr>
        <p:txBody>
          <a:bodyPr>
            <a:normAutofit fontScale="92500" lnSpcReduction="10000"/>
          </a:bodyPr>
          <a:lstStyle/>
          <a:p>
            <a:pPr marL="0" indent="0">
              <a:lnSpc>
                <a:spcPct val="11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A society is made up of the thoughts, ideas, information, norms, values, beliefs, and morals of all of its members. </a:t>
            </a:r>
          </a:p>
          <a:p>
            <a:pPr marL="0" indent="0">
              <a:lnSpc>
                <a:spcPct val="110000"/>
              </a:lnSpc>
              <a:buNone/>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1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It is a kind of “soup” of these mental ingredients, plus the material products created by its members, such as art, books, buildings, and clothing. </a:t>
            </a:r>
          </a:p>
          <a:p>
            <a:pPr marL="0" indent="0">
              <a:lnSpc>
                <a:spcPct val="110000"/>
              </a:lnSpc>
              <a:buNone/>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1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Collectively, we call these mental and material products the </a:t>
            </a:r>
            <a:r>
              <a:rPr lang="en-US" sz="2000" i="1" dirty="0">
                <a:solidFill>
                  <a:srgbClr val="FFFFFF"/>
                </a:solidFill>
                <a:effectLst>
                  <a:outerShdw blurRad="50800" dist="38100" dir="2700000" algn="tl" rotWithShape="0">
                    <a:srgbClr val="000000">
                      <a:alpha val="43000"/>
                    </a:srgbClr>
                  </a:outerShdw>
                </a:effectLst>
                <a:latin typeface="Helvetica"/>
                <a:cs typeface="Helvetica"/>
              </a:rPr>
              <a:t>culture </a:t>
            </a:r>
            <a:r>
              <a:rPr lang="en-US" sz="2000" dirty="0">
                <a:solidFill>
                  <a:srgbClr val="FFFFFF"/>
                </a:solidFill>
                <a:effectLst>
                  <a:outerShdw blurRad="50800" dist="38100" dir="2700000" algn="tl" rotWithShape="0">
                    <a:srgbClr val="000000">
                      <a:alpha val="43000"/>
                    </a:srgbClr>
                  </a:outerShdw>
                </a:effectLst>
                <a:latin typeface="Helvetica"/>
                <a:cs typeface="Helvetica"/>
              </a:rPr>
              <a:t>of a society. </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04417" y="2032000"/>
            <a:ext cx="4247138" cy="3062111"/>
          </a:xfrm>
          <a:prstGeom prst="rect">
            <a:avLst/>
          </a:prstGeom>
        </p:spPr>
      </p:pic>
      <p:sp>
        <p:nvSpPr>
          <p:cNvPr id="6" name="TextBox 5"/>
          <p:cNvSpPr txBox="1"/>
          <p:nvPr/>
        </p:nvSpPr>
        <p:spPr>
          <a:xfrm>
            <a:off x="4945704" y="4847890"/>
            <a:ext cx="3406995" cy="246221"/>
          </a:xfrm>
          <a:prstGeom prst="rect">
            <a:avLst/>
          </a:prstGeom>
          <a:noFill/>
        </p:spPr>
        <p:txBody>
          <a:bodyPr wrap="square" rtlCol="0">
            <a:spAutoFit/>
          </a:bodyPr>
          <a:lstStyle/>
          <a:p>
            <a:pPr algn="r"/>
            <a:r>
              <a:rPr lang="en-US" sz="1000" dirty="0">
                <a:solidFill>
                  <a:schemeClr val="bg1"/>
                </a:solidFill>
              </a:rPr>
              <a:t>Image Source: </a:t>
            </a:r>
            <a:r>
              <a:rPr lang="en-US" sz="1000" dirty="0" err="1">
                <a:solidFill>
                  <a:schemeClr val="bg1"/>
                </a:solidFill>
              </a:rPr>
              <a:t>Stockfresh.com</a:t>
            </a:r>
            <a:endParaRPr lang="en-US" sz="1000" dirty="0">
              <a:solidFill>
                <a:schemeClr val="bg1"/>
              </a:solidFill>
            </a:endParaRPr>
          </a:p>
        </p:txBody>
      </p:sp>
    </p:spTree>
    <p:extLst>
      <p:ext uri="{BB962C8B-B14F-4D97-AF65-F5344CB8AC3E}">
        <p14:creationId xmlns:p14="http://schemas.microsoft.com/office/powerpoint/2010/main" val="2980934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chemeClr val="bg1"/>
                </a:solidFill>
                <a:effectLst>
                  <a:outerShdw blurRad="50800" dist="38100" dir="2700000" algn="tl" rotWithShape="0">
                    <a:srgbClr val="000000">
                      <a:alpha val="43000"/>
                    </a:srgbClr>
                  </a:outerShdw>
                </a:effectLst>
              </a:rPr>
              <a:t>SOCIOMENTAL SPACES, CULTURES, AND SOCIETIES</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626533" y="1791929"/>
            <a:ext cx="4041160" cy="4715197"/>
          </a:xfrm>
        </p:spPr>
        <p:txBody>
          <a:bodyPr>
            <a:normAutofit fontScale="77500" lnSpcReduction="20000"/>
          </a:bodyPr>
          <a:lstStyle/>
          <a:p>
            <a:pPr marL="0" indent="0">
              <a:lnSpc>
                <a:spcPct val="12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Digital experiences, and the spaces in which they take place, are totally real, with very real consequences.</a:t>
            </a:r>
          </a:p>
          <a:p>
            <a:pPr marL="0" indent="0">
              <a:lnSpc>
                <a:spcPct val="120000"/>
              </a:lnSpc>
              <a:buNone/>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Online classes can be taken for real course credit, real money is kept in online bank accounts, and real relationships and marriages have been destroyed by online infidelity.</a:t>
            </a:r>
          </a:p>
          <a:p>
            <a:pPr marL="0" indent="0">
              <a:lnSpc>
                <a:spcPct val="120000"/>
              </a:lnSpc>
              <a:buNone/>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Contrasting “digital life” with “real life,” therefore, doesn’t make sense</a:t>
            </a:r>
            <a:r>
              <a:rPr lang="en-US" sz="2000" dirty="0" smtClean="0">
                <a:solidFill>
                  <a:srgbClr val="FFFFFF"/>
                </a:solidFill>
                <a:effectLst>
                  <a:outerShdw blurRad="50800" dist="38100" dir="2700000" algn="tl" rotWithShape="0">
                    <a:srgbClr val="000000">
                      <a:alpha val="43000"/>
                    </a:srgbClr>
                  </a:outerShdw>
                </a:effectLst>
                <a:latin typeface="Helvetica"/>
                <a:cs typeface="Helvetica"/>
              </a:rPr>
              <a:t>. </a:t>
            </a:r>
            <a:r>
              <a:rPr lang="en-US" sz="2000" b="1" i="1" dirty="0" smtClean="0">
                <a:solidFill>
                  <a:srgbClr val="FFFFFF"/>
                </a:solidFill>
                <a:effectLst>
                  <a:outerShdw blurRad="50800" dist="38100" dir="2700000" algn="tl" rotWithShape="0">
                    <a:srgbClr val="000000">
                      <a:alpha val="43000"/>
                    </a:srgbClr>
                  </a:outerShdw>
                </a:effectLst>
                <a:latin typeface="Helvetica"/>
                <a:cs typeface="Helvetica"/>
              </a:rPr>
              <a:t>The digita</a:t>
            </a:r>
            <a:r>
              <a:rPr lang="en-US" sz="2000" b="1" i="1" dirty="0" smtClean="0">
                <a:solidFill>
                  <a:srgbClr val="FFFFFF"/>
                </a:solidFill>
                <a:effectLst>
                  <a:outerShdw blurRad="50800" dist="38100" dir="2700000" algn="tl" rotWithShape="0">
                    <a:srgbClr val="000000">
                      <a:alpha val="43000"/>
                    </a:srgbClr>
                  </a:outerShdw>
                </a:effectLst>
                <a:latin typeface="Helvetica"/>
                <a:cs typeface="Helvetica"/>
              </a:rPr>
              <a:t>l is real!</a:t>
            </a:r>
          </a:p>
          <a:p>
            <a:pPr marL="0" indent="0">
              <a:lnSpc>
                <a:spcPct val="120000"/>
              </a:lnSpc>
              <a:buNone/>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2000" dirty="0" smtClean="0">
                <a:solidFill>
                  <a:srgbClr val="FFFFFF"/>
                </a:solidFill>
                <a:effectLst>
                  <a:outerShdw blurRad="50800" dist="38100" dir="2700000" algn="tl" rotWithShape="0">
                    <a:srgbClr val="000000">
                      <a:alpha val="43000"/>
                    </a:srgbClr>
                  </a:outerShdw>
                </a:effectLst>
                <a:latin typeface="Helvetica"/>
                <a:cs typeface="Helvetica"/>
              </a:rPr>
              <a:t> </a:t>
            </a:r>
            <a:r>
              <a:rPr lang="en-US" sz="2000" dirty="0">
                <a:solidFill>
                  <a:srgbClr val="FFFFFF"/>
                </a:solidFill>
                <a:effectLst>
                  <a:outerShdw blurRad="50800" dist="38100" dir="2700000" algn="tl" rotWithShape="0">
                    <a:srgbClr val="000000">
                      <a:alpha val="43000"/>
                    </a:srgbClr>
                  </a:outerShdw>
                </a:effectLst>
                <a:latin typeface="Helvetica"/>
                <a:cs typeface="Helvetica"/>
              </a:rPr>
              <a:t>Modern life, and reality itself, is simultaneously “techno” and “social” – it is </a:t>
            </a:r>
            <a:r>
              <a:rPr lang="en-US" sz="2000" i="1" dirty="0">
                <a:solidFill>
                  <a:srgbClr val="FFFFFF"/>
                </a:solidFill>
                <a:effectLst>
                  <a:outerShdw blurRad="50800" dist="38100" dir="2700000" algn="tl" rotWithShape="0">
                    <a:srgbClr val="000000">
                      <a:alpha val="43000"/>
                    </a:srgbClr>
                  </a:outerShdw>
                </a:effectLst>
                <a:latin typeface="Helvetica"/>
                <a:cs typeface="Helvetica"/>
              </a:rPr>
              <a:t>techno-social.</a:t>
            </a:r>
          </a:p>
          <a:p>
            <a:pPr marL="0" indent="0">
              <a:lnSpc>
                <a:spcPct val="120000"/>
              </a:lnSpc>
              <a:buNone/>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3 copy.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072943" y="2286001"/>
            <a:ext cx="3260057" cy="1832152"/>
          </a:xfrm>
          <a:prstGeom prst="rect">
            <a:avLst/>
          </a:prstGeom>
        </p:spPr>
      </p:pic>
      <p:sp>
        <p:nvSpPr>
          <p:cNvPr id="7" name="TextBox 6"/>
          <p:cNvSpPr txBox="1"/>
          <p:nvPr/>
        </p:nvSpPr>
        <p:spPr>
          <a:xfrm>
            <a:off x="4945704" y="4168265"/>
            <a:ext cx="3406995" cy="246221"/>
          </a:xfrm>
          <a:prstGeom prst="rect">
            <a:avLst/>
          </a:prstGeom>
          <a:noFill/>
        </p:spPr>
        <p:txBody>
          <a:bodyPr wrap="square" rtlCol="0">
            <a:spAutoFit/>
          </a:bodyPr>
          <a:lstStyle/>
          <a:p>
            <a:pPr algn="r"/>
            <a:r>
              <a:rPr lang="en-US" sz="1000" dirty="0">
                <a:solidFill>
                  <a:schemeClr val="bg1"/>
                </a:solidFill>
              </a:rPr>
              <a:t>Image Source: </a:t>
            </a:r>
            <a:r>
              <a:rPr lang="en-US" sz="1000" dirty="0" err="1">
                <a:solidFill>
                  <a:schemeClr val="bg1"/>
                </a:solidFill>
              </a:rPr>
              <a:t>WPClipart.com</a:t>
            </a:r>
            <a:endParaRPr lang="en-US" sz="1000" dirty="0">
              <a:solidFill>
                <a:schemeClr val="bg1"/>
              </a:solidFill>
            </a:endParaRPr>
          </a:p>
        </p:txBody>
      </p:sp>
    </p:spTree>
    <p:extLst>
      <p:ext uri="{BB962C8B-B14F-4D97-AF65-F5344CB8AC3E}">
        <p14:creationId xmlns:p14="http://schemas.microsoft.com/office/powerpoint/2010/main" val="1608098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ONLINE COMMUNITIES, NETWORKS, AND NETWORKING </a:t>
            </a:r>
          </a:p>
        </p:txBody>
      </p:sp>
      <p:sp>
        <p:nvSpPr>
          <p:cNvPr id="3" name="Content Placeholder 2"/>
          <p:cNvSpPr>
            <a:spLocks noGrp="1"/>
          </p:cNvSpPr>
          <p:nvPr>
            <p:ph idx="1"/>
          </p:nvPr>
        </p:nvSpPr>
        <p:spPr>
          <a:xfrm>
            <a:off x="626534" y="1600200"/>
            <a:ext cx="3649132" cy="4834467"/>
          </a:xfrm>
        </p:spPr>
        <p:txBody>
          <a:bodyPr>
            <a:noAutofit/>
          </a:bodyPr>
          <a:lstStyle/>
          <a:p>
            <a:pPr marL="0" indent="0">
              <a:lnSpc>
                <a:spcPct val="120000"/>
              </a:lnSpc>
              <a:buNone/>
            </a:pPr>
            <a:r>
              <a:rPr lang="en-US" sz="1800" dirty="0">
                <a:solidFill>
                  <a:srgbClr val="FFFFFF"/>
                </a:solidFill>
                <a:effectLst>
                  <a:outerShdw blurRad="50800" dist="38100" dir="2700000" algn="tl" rotWithShape="0">
                    <a:srgbClr val="000000">
                      <a:alpha val="43000"/>
                    </a:srgbClr>
                  </a:outerShdw>
                </a:effectLst>
                <a:latin typeface="Helvetica"/>
                <a:cs typeface="Helvetica"/>
              </a:rPr>
              <a:t>Communities are constituted of, and provide for their members, regular, patterned, personalized social interactions. </a:t>
            </a:r>
          </a:p>
          <a:p>
            <a:pPr marL="0" indent="0">
              <a:lnSpc>
                <a:spcPct val="120000"/>
              </a:lnSpc>
              <a:buNone/>
            </a:pPr>
            <a:endParaRPr lang="en-US" sz="18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800" dirty="0">
                <a:solidFill>
                  <a:srgbClr val="FFFFFF"/>
                </a:solidFill>
                <a:effectLst>
                  <a:outerShdw blurRad="50800" dist="38100" dir="2700000" algn="tl" rotWithShape="0">
                    <a:srgbClr val="000000">
                      <a:alpha val="43000"/>
                    </a:srgbClr>
                  </a:outerShdw>
                </a:effectLst>
                <a:latin typeface="Helvetica"/>
                <a:cs typeface="Helvetica"/>
              </a:rPr>
              <a:t>In them, people develop a shared identity, culture, purpose, and fate, and feelings of togetherness and belonging. </a:t>
            </a:r>
          </a:p>
          <a:p>
            <a:pPr marL="0" indent="0">
              <a:lnSpc>
                <a:spcPct val="120000"/>
              </a:lnSpc>
              <a:buNone/>
            </a:pPr>
            <a:endParaRPr lang="en-US" sz="18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800" dirty="0">
                <a:solidFill>
                  <a:srgbClr val="FFFFFF"/>
                </a:solidFill>
                <a:effectLst>
                  <a:outerShdw blurRad="50800" dist="38100" dir="2700000" algn="tl" rotWithShape="0">
                    <a:srgbClr val="000000">
                      <a:alpha val="43000"/>
                    </a:srgbClr>
                  </a:outerShdw>
                </a:effectLst>
                <a:latin typeface="Helvetica"/>
                <a:cs typeface="Helvetica"/>
              </a:rPr>
              <a:t>The internet and digital media readily inspire and facilitate the creation and establishment of communities. </a:t>
            </a:r>
          </a:p>
        </p:txBody>
      </p:sp>
      <p:pic>
        <p:nvPicPr>
          <p:cNvPr id="6" name="Picture 5"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4" name="Picture 3" descr="5-1.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648890" y="2503997"/>
            <a:ext cx="4198778" cy="2099389"/>
          </a:xfrm>
          <a:prstGeom prst="rect">
            <a:avLst/>
          </a:prstGeom>
        </p:spPr>
      </p:pic>
      <p:sp>
        <p:nvSpPr>
          <p:cNvPr id="7" name="TextBox 6"/>
          <p:cNvSpPr txBox="1"/>
          <p:nvPr/>
        </p:nvSpPr>
        <p:spPr>
          <a:xfrm>
            <a:off x="5440673" y="4357165"/>
            <a:ext cx="3406995" cy="246221"/>
          </a:xfrm>
          <a:prstGeom prst="rect">
            <a:avLst/>
          </a:prstGeom>
          <a:noFill/>
        </p:spPr>
        <p:txBody>
          <a:bodyPr wrap="square" rtlCol="0">
            <a:spAutoFit/>
          </a:bodyPr>
          <a:lstStyle/>
          <a:p>
            <a:pPr algn="r"/>
            <a:r>
              <a:rPr lang="en-US" sz="1000" dirty="0">
                <a:solidFill>
                  <a:schemeClr val="bg1"/>
                </a:solidFill>
              </a:rPr>
              <a:t>Image Source: </a:t>
            </a:r>
            <a:r>
              <a:rPr lang="en-US" sz="1000" dirty="0" err="1">
                <a:solidFill>
                  <a:schemeClr val="bg1"/>
                </a:solidFill>
              </a:rPr>
              <a:t>Pixabay.com</a:t>
            </a:r>
            <a:endParaRPr lang="en-US" sz="1000" dirty="0">
              <a:solidFill>
                <a:schemeClr val="bg1"/>
              </a:solidFill>
            </a:endParaRPr>
          </a:p>
        </p:txBody>
      </p:sp>
    </p:spTree>
    <p:extLst>
      <p:ext uri="{BB962C8B-B14F-4D97-AF65-F5344CB8AC3E}">
        <p14:creationId xmlns:p14="http://schemas.microsoft.com/office/powerpoint/2010/main" val="28553725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CREATING DIGITAL ENVIRONMENTS</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457200" y="1253614"/>
            <a:ext cx="4166419" cy="5523270"/>
          </a:xfrm>
        </p:spPr>
        <p:txBody>
          <a:bodyPr>
            <a:normAutofit fontScale="77500" lnSpcReduction="20000"/>
          </a:bodyPr>
          <a:lstStyle/>
          <a:p>
            <a:pPr marL="0" indent="0">
              <a:lnSpc>
                <a:spcPct val="11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Shared symbols, such as language, images, sounds, gestures, and avatars, help people envision, build digital environments.</a:t>
            </a:r>
          </a:p>
          <a:p>
            <a:pPr marL="0" indent="0">
              <a:lnSpc>
                <a:spcPct val="110000"/>
              </a:lnSpc>
              <a:buNone/>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1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Members of groups create and use symbols constantly:</a:t>
            </a:r>
          </a:p>
          <a:p>
            <a:pPr marL="0" indent="0">
              <a:lnSpc>
                <a:spcPct val="110000"/>
              </a:lnSpc>
              <a:buNone/>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a:p>
            <a:pPr>
              <a:lnSpc>
                <a:spcPct val="110000"/>
              </a:lnSpc>
            </a:pPr>
            <a:r>
              <a:rPr lang="en-US" sz="2000" dirty="0">
                <a:solidFill>
                  <a:srgbClr val="FFFFFF"/>
                </a:solidFill>
                <a:effectLst>
                  <a:outerShdw blurRad="50800" dist="38100" dir="2700000" algn="tl" rotWithShape="0">
                    <a:srgbClr val="000000">
                      <a:alpha val="43000"/>
                    </a:srgbClr>
                  </a:outerShdw>
                </a:effectLst>
                <a:latin typeface="Helvetica"/>
                <a:cs typeface="Helvetica"/>
              </a:rPr>
              <a:t>sports teams and schools have slogans, logos, and representative colors</a:t>
            </a:r>
          </a:p>
          <a:p>
            <a:pPr>
              <a:lnSpc>
                <a:spcPct val="110000"/>
              </a:lnSpc>
            </a:pPr>
            <a:r>
              <a:rPr lang="en-US" sz="2000" dirty="0">
                <a:solidFill>
                  <a:srgbClr val="FFFFFF"/>
                </a:solidFill>
                <a:effectLst>
                  <a:outerShdw blurRad="50800" dist="38100" dir="2700000" algn="tl" rotWithShape="0">
                    <a:srgbClr val="000000">
                      <a:alpha val="43000"/>
                    </a:srgbClr>
                  </a:outerShdw>
                </a:effectLst>
                <a:latin typeface="Helvetica"/>
                <a:cs typeface="Helvetica"/>
              </a:rPr>
              <a:t>friends and families have favorite foods, nicknames, and catchphrases</a:t>
            </a:r>
          </a:p>
          <a:p>
            <a:pPr>
              <a:lnSpc>
                <a:spcPct val="110000"/>
              </a:lnSpc>
            </a:pPr>
            <a:r>
              <a:rPr lang="en-US" sz="2000" dirty="0">
                <a:solidFill>
                  <a:srgbClr val="FFFFFF"/>
                </a:solidFill>
                <a:effectLst>
                  <a:outerShdw blurRad="50800" dist="38100" dir="2700000" algn="tl" rotWithShape="0">
                    <a:srgbClr val="000000">
                      <a:alpha val="43000"/>
                    </a:srgbClr>
                  </a:outerShdw>
                </a:effectLst>
                <a:latin typeface="Helvetica"/>
                <a:cs typeface="Helvetica"/>
              </a:rPr>
              <a:t>religions and nations have to icons, statues, pictures, and documents</a:t>
            </a:r>
          </a:p>
          <a:p>
            <a:pPr marL="0" indent="0">
              <a:lnSpc>
                <a:spcPct val="11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 </a:t>
            </a:r>
          </a:p>
          <a:p>
            <a:pPr marL="0" indent="0">
              <a:lnSpc>
                <a:spcPct val="11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These symbols help define the group so everyone knows who is in it, and help shape the environment by creating a kind of invisible boundary around it. If you understand the symbols, you’re “in.” Otherwise, you’re “out.”</a:t>
            </a:r>
          </a:p>
          <a:p>
            <a:pPr>
              <a:lnSpc>
                <a:spcPct val="110000"/>
              </a:lnSpc>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a:p>
            <a:pPr>
              <a:lnSpc>
                <a:spcPct val="110000"/>
              </a:lnSpc>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1323" y="2190135"/>
            <a:ext cx="3283480" cy="3259394"/>
          </a:xfrm>
          <a:prstGeom prst="rect">
            <a:avLst/>
          </a:prstGeom>
          <a:effectLst>
            <a:outerShdw blurRad="50800" dist="38100" dir="2700000" algn="tl" rotWithShape="0">
              <a:srgbClr val="000000">
                <a:alpha val="25000"/>
              </a:srgbClr>
            </a:outerShdw>
          </a:effectLst>
        </p:spPr>
      </p:pic>
      <p:sp>
        <p:nvSpPr>
          <p:cNvPr id="6" name="TextBox 5"/>
          <p:cNvSpPr txBox="1"/>
          <p:nvPr/>
        </p:nvSpPr>
        <p:spPr>
          <a:xfrm>
            <a:off x="4711691" y="4407600"/>
            <a:ext cx="3406995" cy="246221"/>
          </a:xfrm>
          <a:prstGeom prst="rect">
            <a:avLst/>
          </a:prstGeom>
          <a:noFill/>
        </p:spPr>
        <p:txBody>
          <a:bodyPr wrap="square" rtlCol="0">
            <a:spAutoFit/>
          </a:bodyPr>
          <a:lstStyle/>
          <a:p>
            <a:pPr algn="r"/>
            <a:r>
              <a:rPr lang="en-US" sz="1000" dirty="0">
                <a:solidFill>
                  <a:schemeClr val="bg1"/>
                </a:solidFill>
              </a:rPr>
              <a:t>Image Source: </a:t>
            </a:r>
            <a:r>
              <a:rPr lang="en-US" sz="1000" dirty="0" err="1">
                <a:solidFill>
                  <a:schemeClr val="bg1"/>
                </a:solidFill>
              </a:rPr>
              <a:t>Freedesignfile.com</a:t>
            </a:r>
            <a:endParaRPr lang="en-US" sz="1000" dirty="0">
              <a:solidFill>
                <a:schemeClr val="bg1"/>
              </a:solidFill>
            </a:endParaRPr>
          </a:p>
        </p:txBody>
      </p:sp>
    </p:spTree>
    <p:extLst>
      <p:ext uri="{BB962C8B-B14F-4D97-AF65-F5344CB8AC3E}">
        <p14:creationId xmlns:p14="http://schemas.microsoft.com/office/powerpoint/2010/main" val="951387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CREATING DIGITAL ENVIRONMENTS</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633584" y="1600200"/>
            <a:ext cx="3423231" cy="4525963"/>
          </a:xfrm>
        </p:spPr>
        <p:txBody>
          <a:bodyPr>
            <a:normAutofit/>
          </a:bodyPr>
          <a:lstStyle/>
          <a:p>
            <a:pPr marL="0" indent="0">
              <a:lnSpc>
                <a:spcPct val="11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A digital space called a </a:t>
            </a:r>
            <a:r>
              <a:rPr lang="en-US" sz="2000" i="1" dirty="0">
                <a:solidFill>
                  <a:srgbClr val="FFFFFF"/>
                </a:solidFill>
                <a:effectLst>
                  <a:outerShdw blurRad="50800" dist="38100" dir="2700000" algn="tl" rotWithShape="0">
                    <a:srgbClr val="000000">
                      <a:alpha val="43000"/>
                    </a:srgbClr>
                  </a:outerShdw>
                </a:effectLst>
                <a:latin typeface="Helvetica"/>
                <a:cs typeface="Helvetica"/>
              </a:rPr>
              <a:t>platform</a:t>
            </a:r>
            <a:r>
              <a:rPr lang="en-US" sz="2000" dirty="0">
                <a:solidFill>
                  <a:srgbClr val="FFFFFF"/>
                </a:solidFill>
                <a:effectLst>
                  <a:outerShdw blurRad="50800" dist="38100" dir="2700000" algn="tl" rotWithShape="0">
                    <a:srgbClr val="000000">
                      <a:alpha val="43000"/>
                    </a:srgbClr>
                  </a:outerShdw>
                </a:effectLst>
                <a:latin typeface="Helvetica"/>
                <a:cs typeface="Helvetica"/>
              </a:rPr>
              <a:t> is a computerized framework on which an application can run. Platforms can be blogging sites like Blogger and </a:t>
            </a:r>
            <a:r>
              <a:rPr lang="en-US" sz="2000" dirty="0" err="1">
                <a:solidFill>
                  <a:srgbClr val="FFFFFF"/>
                </a:solidFill>
                <a:effectLst>
                  <a:outerShdw blurRad="50800" dist="38100" dir="2700000" algn="tl" rotWithShape="0">
                    <a:srgbClr val="000000">
                      <a:alpha val="43000"/>
                    </a:srgbClr>
                  </a:outerShdw>
                </a:effectLst>
                <a:latin typeface="Helvetica"/>
                <a:cs typeface="Helvetica"/>
              </a:rPr>
              <a:t>WordPress</a:t>
            </a:r>
            <a:r>
              <a:rPr lang="en-US" sz="2000" dirty="0">
                <a:solidFill>
                  <a:srgbClr val="FFFFFF"/>
                </a:solidFill>
                <a:effectLst>
                  <a:outerShdw blurRad="50800" dist="38100" dir="2700000" algn="tl" rotWithShape="0">
                    <a:srgbClr val="000000">
                      <a:alpha val="43000"/>
                    </a:srgbClr>
                  </a:outerShdw>
                </a:effectLst>
                <a:latin typeface="Helvetica"/>
                <a:cs typeface="Helvetica"/>
              </a:rPr>
              <a:t>, social media sites like Facebook, Twitter, and </a:t>
            </a:r>
            <a:r>
              <a:rPr lang="en-US" sz="2000" dirty="0" err="1">
                <a:solidFill>
                  <a:srgbClr val="FFFFFF"/>
                </a:solidFill>
                <a:effectLst>
                  <a:outerShdw blurRad="50800" dist="38100" dir="2700000" algn="tl" rotWithShape="0">
                    <a:srgbClr val="000000">
                      <a:alpha val="43000"/>
                    </a:srgbClr>
                  </a:outerShdw>
                </a:effectLst>
                <a:latin typeface="Helvetica"/>
                <a:cs typeface="Helvetica"/>
              </a:rPr>
              <a:t>Instagram</a:t>
            </a:r>
            <a:r>
              <a:rPr lang="en-US" sz="2000" dirty="0">
                <a:solidFill>
                  <a:srgbClr val="FFFFFF"/>
                </a:solidFill>
                <a:effectLst>
                  <a:outerShdw blurRad="50800" dist="38100" dir="2700000" algn="tl" rotWithShape="0">
                    <a:srgbClr val="000000">
                      <a:alpha val="43000"/>
                    </a:srgbClr>
                  </a:outerShdw>
                </a:effectLst>
                <a:latin typeface="Helvetica"/>
                <a:cs typeface="Helvetica"/>
              </a:rPr>
              <a:t>, video-streaming sites like Netflix, </a:t>
            </a:r>
            <a:r>
              <a:rPr lang="en-US" sz="2000" dirty="0" err="1">
                <a:solidFill>
                  <a:srgbClr val="FFFFFF"/>
                </a:solidFill>
                <a:effectLst>
                  <a:outerShdw blurRad="50800" dist="38100" dir="2700000" algn="tl" rotWithShape="0">
                    <a:srgbClr val="000000">
                      <a:alpha val="43000"/>
                    </a:srgbClr>
                  </a:outerShdw>
                </a:effectLst>
                <a:latin typeface="Helvetica"/>
                <a:cs typeface="Helvetica"/>
              </a:rPr>
              <a:t>Hulu</a:t>
            </a:r>
            <a:r>
              <a:rPr lang="en-US" sz="2000" dirty="0">
                <a:solidFill>
                  <a:srgbClr val="FFFFFF"/>
                </a:solidFill>
                <a:effectLst>
                  <a:outerShdw blurRad="50800" dist="38100" dir="2700000" algn="tl" rotWithShape="0">
                    <a:srgbClr val="000000">
                      <a:alpha val="43000"/>
                    </a:srgbClr>
                  </a:outerShdw>
                </a:effectLst>
                <a:latin typeface="Helvetica"/>
                <a:cs typeface="Helvetica"/>
              </a:rPr>
              <a:t>, and YouTube, or audio sites like iTunes and </a:t>
            </a:r>
            <a:r>
              <a:rPr lang="en-US" sz="2000" dirty="0" err="1">
                <a:solidFill>
                  <a:srgbClr val="FFFFFF"/>
                </a:solidFill>
                <a:effectLst>
                  <a:outerShdw blurRad="50800" dist="38100" dir="2700000" algn="tl" rotWithShape="0">
                    <a:srgbClr val="000000">
                      <a:alpha val="43000"/>
                    </a:srgbClr>
                  </a:outerShdw>
                </a:effectLst>
                <a:latin typeface="Helvetica"/>
                <a:cs typeface="Helvetica"/>
              </a:rPr>
              <a:t>Spotify</a:t>
            </a:r>
            <a:r>
              <a:rPr lang="en-US" sz="2000" dirty="0">
                <a:solidFill>
                  <a:srgbClr val="FFFFFF"/>
                </a:solidFill>
                <a:effectLst>
                  <a:outerShdw blurRad="50800" dist="38100" dir="2700000" algn="tl" rotWithShape="0">
                    <a:srgbClr val="000000">
                      <a:alpha val="43000"/>
                    </a:srgbClr>
                  </a:outerShdw>
                </a:effectLst>
                <a:latin typeface="Helvetica"/>
                <a:cs typeface="Helvetica"/>
              </a:rPr>
              <a:t>. </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8.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497330" y="1544716"/>
            <a:ext cx="3581022" cy="5313284"/>
          </a:xfrm>
          <a:prstGeom prst="rect">
            <a:avLst/>
          </a:prstGeom>
        </p:spPr>
      </p:pic>
      <p:sp>
        <p:nvSpPr>
          <p:cNvPr id="6" name="TextBox 5"/>
          <p:cNvSpPr txBox="1"/>
          <p:nvPr/>
        </p:nvSpPr>
        <p:spPr>
          <a:xfrm>
            <a:off x="3641633" y="6544982"/>
            <a:ext cx="3406995" cy="246221"/>
          </a:xfrm>
          <a:prstGeom prst="rect">
            <a:avLst/>
          </a:prstGeom>
          <a:noFill/>
        </p:spPr>
        <p:txBody>
          <a:bodyPr wrap="square" rtlCol="0">
            <a:spAutoFit/>
          </a:bodyPr>
          <a:lstStyle/>
          <a:p>
            <a:pPr algn="r"/>
            <a:r>
              <a:rPr lang="en-US" sz="1000" dirty="0">
                <a:solidFill>
                  <a:schemeClr val="bg1"/>
                </a:solidFill>
              </a:rPr>
              <a:t>Image Source: Vector4free.com</a:t>
            </a:r>
          </a:p>
        </p:txBody>
      </p:sp>
    </p:spTree>
    <p:extLst>
      <p:ext uri="{BB962C8B-B14F-4D97-AF65-F5344CB8AC3E}">
        <p14:creationId xmlns:p14="http://schemas.microsoft.com/office/powerpoint/2010/main" val="40151429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CREATING DIGITAL ENVIRONMENTS</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668861" y="1600200"/>
            <a:ext cx="3952380" cy="4525963"/>
          </a:xfrm>
        </p:spPr>
        <p:txBody>
          <a:bodyPr>
            <a:normAutofit fontScale="92500" lnSpcReduction="10000"/>
          </a:bodyPr>
          <a:lstStyle/>
          <a:p>
            <a:pPr marL="0" indent="0">
              <a:lnSpc>
                <a:spcPct val="11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Hashtags have real power to help people become grouped together in social media environments. </a:t>
            </a:r>
          </a:p>
          <a:p>
            <a:pPr marL="0" indent="0">
              <a:lnSpc>
                <a:spcPct val="110000"/>
              </a:lnSpc>
              <a:buNone/>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1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They facilitate the gathering of people in online spaces to talk about TV shows, current events, and take part in “Twitter chats.”</a:t>
            </a:r>
          </a:p>
          <a:p>
            <a:pPr marL="0" indent="0">
              <a:lnSpc>
                <a:spcPct val="110000"/>
              </a:lnSpc>
              <a:buNone/>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1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They are also used to emphasize, critique, rally people together, identify characteristics of the writer, and specify and spread internet memes. </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4311" y="2109018"/>
            <a:ext cx="3306424" cy="2969843"/>
          </a:xfrm>
          <a:prstGeom prst="rect">
            <a:avLst/>
          </a:prstGeom>
        </p:spPr>
      </p:pic>
    </p:spTree>
    <p:extLst>
      <p:ext uri="{BB962C8B-B14F-4D97-AF65-F5344CB8AC3E}">
        <p14:creationId xmlns:p14="http://schemas.microsoft.com/office/powerpoint/2010/main" val="3275517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a:solidFill>
                  <a:srgbClr val="FFFFFF"/>
                </a:solidFill>
                <a:effectLst>
                  <a:outerShdw blurRad="50800" dist="38100" dir="2700000" algn="tl" rotWithShape="0">
                    <a:srgbClr val="000000">
                      <a:alpha val="43000"/>
                    </a:srgbClr>
                  </a:outerShdw>
                </a:effectLst>
              </a:rPr>
              <a:t>BIAS AND STEREOTYPING</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566118" y="1465581"/>
            <a:ext cx="4217509" cy="5249544"/>
          </a:xfrm>
        </p:spPr>
        <p:txBody>
          <a:bodyPr>
            <a:normAutofit fontScale="92500" lnSpcReduction="20000"/>
          </a:bodyPr>
          <a:lstStyle/>
          <a:p>
            <a:pPr marL="0" indent="0">
              <a:lnSpc>
                <a:spcPct val="110000"/>
              </a:lnSpc>
              <a:buNone/>
            </a:pPr>
            <a:r>
              <a:rPr lang="en-US" sz="1800" dirty="0">
                <a:solidFill>
                  <a:srgbClr val="FFFFFF"/>
                </a:solidFill>
                <a:effectLst>
                  <a:outerShdw blurRad="50800" dist="38100" dir="2700000" algn="tl" rotWithShape="0">
                    <a:srgbClr val="000000">
                      <a:alpha val="43000"/>
                    </a:srgbClr>
                  </a:outerShdw>
                </a:effectLst>
                <a:latin typeface="Helvetica"/>
                <a:cs typeface="Helvetica"/>
              </a:rPr>
              <a:t>Prejudice, </a:t>
            </a:r>
            <a:r>
              <a:rPr lang="en-US" sz="1800" dirty="0" smtClean="0">
                <a:solidFill>
                  <a:srgbClr val="FFFFFF"/>
                </a:solidFill>
                <a:effectLst>
                  <a:outerShdw blurRad="50800" dist="38100" dir="2700000" algn="tl" rotWithShape="0">
                    <a:srgbClr val="000000">
                      <a:alpha val="43000"/>
                    </a:srgbClr>
                  </a:outerShdw>
                </a:effectLst>
                <a:latin typeface="Helvetica"/>
                <a:cs typeface="Helvetica"/>
              </a:rPr>
              <a:t>or </a:t>
            </a:r>
            <a:r>
              <a:rPr lang="en-US" sz="1800" dirty="0" smtClean="0">
                <a:solidFill>
                  <a:srgbClr val="FFFFFF"/>
                </a:solidFill>
                <a:effectLst>
                  <a:outerShdw blurRad="50800" dist="38100" dir="2700000" algn="tl" rotWithShape="0">
                    <a:srgbClr val="000000">
                      <a:alpha val="43000"/>
                    </a:srgbClr>
                  </a:outerShdw>
                </a:effectLst>
                <a:latin typeface="Helvetica"/>
                <a:cs typeface="Helvetica"/>
              </a:rPr>
              <a:t>attitudes about groups that do not take individual </a:t>
            </a:r>
            <a:r>
              <a:rPr lang="en-US" sz="1800" dirty="0">
                <a:solidFill>
                  <a:srgbClr val="FFFFFF"/>
                </a:solidFill>
                <a:effectLst>
                  <a:outerShdw blurRad="50800" dist="38100" dir="2700000" algn="tl" rotWithShape="0">
                    <a:srgbClr val="000000">
                      <a:alpha val="43000"/>
                    </a:srgbClr>
                  </a:outerShdw>
                </a:effectLst>
                <a:latin typeface="Helvetica"/>
                <a:cs typeface="Helvetica"/>
              </a:rPr>
              <a:t>characteristics into account, can lead to </a:t>
            </a:r>
            <a:r>
              <a:rPr lang="en-US" sz="1800" dirty="0" smtClean="0">
                <a:solidFill>
                  <a:srgbClr val="FFFFFF"/>
                </a:solidFill>
                <a:effectLst>
                  <a:outerShdw blurRad="50800" dist="38100" dir="2700000" algn="tl" rotWithShape="0">
                    <a:srgbClr val="000000">
                      <a:alpha val="43000"/>
                    </a:srgbClr>
                  </a:outerShdw>
                </a:effectLst>
                <a:latin typeface="Helvetica"/>
                <a:cs typeface="Helvetica"/>
              </a:rPr>
              <a:t>discrimination: differential treatment including </a:t>
            </a:r>
            <a:r>
              <a:rPr lang="en-US" sz="1800" dirty="0" smtClean="0">
                <a:solidFill>
                  <a:srgbClr val="FFFFFF"/>
                </a:solidFill>
                <a:effectLst>
                  <a:outerShdw blurRad="50800" dist="38100" dir="2700000" algn="tl" rotWithShape="0">
                    <a:srgbClr val="000000">
                      <a:alpha val="43000"/>
                    </a:srgbClr>
                  </a:outerShdw>
                </a:effectLst>
                <a:latin typeface="Helvetica"/>
                <a:cs typeface="Helvetica"/>
              </a:rPr>
              <a:t>negative </a:t>
            </a:r>
            <a:r>
              <a:rPr lang="en-US" sz="1800" dirty="0">
                <a:solidFill>
                  <a:srgbClr val="FFFFFF"/>
                </a:solidFill>
                <a:effectLst>
                  <a:outerShdw blurRad="50800" dist="38100" dir="2700000" algn="tl" rotWithShape="0">
                    <a:srgbClr val="000000">
                      <a:alpha val="43000"/>
                    </a:srgbClr>
                  </a:outerShdw>
                </a:effectLst>
                <a:latin typeface="Helvetica"/>
                <a:cs typeface="Helvetica"/>
              </a:rPr>
              <a:t>or harmful </a:t>
            </a:r>
            <a:r>
              <a:rPr lang="en-US" sz="1800" dirty="0" smtClean="0">
                <a:solidFill>
                  <a:srgbClr val="FFFFFF"/>
                </a:solidFill>
                <a:effectLst>
                  <a:outerShdw blurRad="50800" dist="38100" dir="2700000" algn="tl" rotWithShape="0">
                    <a:srgbClr val="000000">
                      <a:alpha val="43000"/>
                    </a:srgbClr>
                  </a:outerShdw>
                </a:effectLst>
                <a:latin typeface="Helvetica"/>
                <a:cs typeface="Helvetica"/>
              </a:rPr>
              <a:t>outcomes. </a:t>
            </a:r>
            <a:endParaRPr lang="en-US" sz="18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10000"/>
              </a:lnSpc>
              <a:buNone/>
            </a:pPr>
            <a:endParaRPr lang="en-US" sz="18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10000"/>
              </a:lnSpc>
              <a:buNone/>
            </a:pPr>
            <a:r>
              <a:rPr lang="en-US" sz="1800" dirty="0">
                <a:solidFill>
                  <a:srgbClr val="FFFFFF"/>
                </a:solidFill>
                <a:effectLst>
                  <a:outerShdw blurRad="50800" dist="38100" dir="2700000" algn="tl" rotWithShape="0">
                    <a:srgbClr val="000000">
                      <a:alpha val="43000"/>
                    </a:srgbClr>
                  </a:outerShdw>
                </a:effectLst>
                <a:latin typeface="Helvetica"/>
                <a:cs typeface="Helvetica"/>
              </a:rPr>
              <a:t>Stereotyping is very much in evidence on social media and via search engines. For example, SNSs provide many stereotypical images </a:t>
            </a:r>
            <a:r>
              <a:rPr lang="en-US" sz="1800" dirty="0" smtClean="0">
                <a:solidFill>
                  <a:srgbClr val="FFFFFF"/>
                </a:solidFill>
                <a:effectLst>
                  <a:outerShdw blurRad="50800" dist="38100" dir="2700000" algn="tl" rotWithShape="0">
                    <a:srgbClr val="000000">
                      <a:alpha val="43000"/>
                    </a:srgbClr>
                  </a:outerShdw>
                </a:effectLst>
                <a:latin typeface="Helvetica"/>
                <a:cs typeface="Helvetica"/>
              </a:rPr>
              <a:t>of women and </a:t>
            </a:r>
            <a:r>
              <a:rPr lang="en-US" sz="1800" dirty="0">
                <a:solidFill>
                  <a:srgbClr val="FFFFFF"/>
                </a:solidFill>
                <a:effectLst>
                  <a:outerShdw blurRad="50800" dist="38100" dir="2700000" algn="tl" rotWithShape="0">
                    <a:srgbClr val="000000">
                      <a:alpha val="43000"/>
                    </a:srgbClr>
                  </a:outerShdw>
                </a:effectLst>
                <a:latin typeface="Helvetica"/>
                <a:cs typeface="Helvetica"/>
              </a:rPr>
              <a:t>girls as sexualized </a:t>
            </a:r>
            <a:r>
              <a:rPr lang="en-US" sz="1800" dirty="0" smtClean="0">
                <a:solidFill>
                  <a:srgbClr val="FFFFFF"/>
                </a:solidFill>
                <a:effectLst>
                  <a:outerShdw blurRad="50800" dist="38100" dir="2700000" algn="tl" rotWithShape="0">
                    <a:srgbClr val="000000">
                      <a:alpha val="43000"/>
                    </a:srgbClr>
                  </a:outerShdw>
                </a:effectLst>
                <a:latin typeface="Helvetica"/>
                <a:cs typeface="Helvetica"/>
              </a:rPr>
              <a:t>objects. </a:t>
            </a:r>
          </a:p>
          <a:p>
            <a:pPr marL="0" indent="0">
              <a:lnSpc>
                <a:spcPct val="110000"/>
              </a:lnSpc>
              <a:buNone/>
            </a:pPr>
            <a:endParaRPr lang="en-US" sz="1800" dirty="0" smtClean="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10000"/>
              </a:lnSpc>
              <a:buNone/>
            </a:pPr>
            <a:r>
              <a:rPr lang="en-US" sz="1800" dirty="0" smtClean="0">
                <a:solidFill>
                  <a:srgbClr val="FFFFFF"/>
                </a:solidFill>
                <a:effectLst>
                  <a:outerShdw blurRad="50800" dist="38100" dir="2700000" algn="tl" rotWithShape="0">
                    <a:srgbClr val="000000">
                      <a:alpha val="43000"/>
                    </a:srgbClr>
                  </a:outerShdw>
                </a:effectLst>
                <a:latin typeface="Helvetica"/>
                <a:cs typeface="Helvetica"/>
              </a:rPr>
              <a:t>Occupations are also highly stereotyped: nurses and librarians continue to be disproportionately depicted as women, while computer civil engineers and computer programmers are disproportionately depicted as men. This can affect the career paths that people choose and, in an even more general sense, social justice and pay equity.</a:t>
            </a:r>
            <a:endParaRPr lang="en-US" sz="18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10000"/>
              </a:lnSpc>
              <a:buNone/>
            </a:pPr>
            <a:endParaRPr lang="en-US" sz="18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10000"/>
              </a:lnSpc>
              <a:buNone/>
            </a:pPr>
            <a:endParaRPr lang="en-US" sz="1800" dirty="0">
              <a:solidFill>
                <a:srgbClr val="FFFFFF"/>
              </a:solidFill>
              <a:effectLst>
                <a:outerShdw blurRad="50800" dist="38100" dir="2700000" algn="tl" rotWithShape="0">
                  <a:srgbClr val="000000">
                    <a:alpha val="43000"/>
                  </a:srgbClr>
                </a:outerShdw>
              </a:effectLst>
              <a:latin typeface="Helvetica"/>
              <a:cs typeface="Helvetica"/>
            </a:endParaRP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7" name="Picture 6" descr="Diagram&#10;&#10;Description automatically generated">
            <a:extLst>
              <a:ext uri="{FF2B5EF4-FFF2-40B4-BE49-F238E27FC236}">
                <a16:creationId xmlns:a16="http://schemas.microsoft.com/office/drawing/2014/main" id="{566C1287-534B-EC4C-B7D4-2AF71F49A531}"/>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5699" t="3695" r="3740" b="4828"/>
          <a:stretch/>
        </p:blipFill>
        <p:spPr>
          <a:xfrm>
            <a:off x="4937740" y="2434974"/>
            <a:ext cx="3959679" cy="2250041"/>
          </a:xfrm>
          <a:prstGeom prst="rect">
            <a:avLst/>
          </a:prstGeom>
        </p:spPr>
      </p:pic>
      <p:sp>
        <p:nvSpPr>
          <p:cNvPr id="8" name="TextBox 7">
            <a:extLst>
              <a:ext uri="{FF2B5EF4-FFF2-40B4-BE49-F238E27FC236}">
                <a16:creationId xmlns:a16="http://schemas.microsoft.com/office/drawing/2014/main" id="{F6567A9A-C5B0-234A-935B-12EF05B17C51}"/>
              </a:ext>
            </a:extLst>
          </p:cNvPr>
          <p:cNvSpPr txBox="1"/>
          <p:nvPr/>
        </p:nvSpPr>
        <p:spPr>
          <a:xfrm>
            <a:off x="5439054" y="4685015"/>
            <a:ext cx="3406995" cy="246221"/>
          </a:xfrm>
          <a:prstGeom prst="rect">
            <a:avLst/>
          </a:prstGeom>
          <a:noFill/>
        </p:spPr>
        <p:txBody>
          <a:bodyPr wrap="square" rtlCol="0">
            <a:spAutoFit/>
          </a:bodyPr>
          <a:lstStyle/>
          <a:p>
            <a:pPr algn="r"/>
            <a:r>
              <a:rPr lang="en-US" sz="1000" dirty="0">
                <a:solidFill>
                  <a:srgbClr val="FFFFFF"/>
                </a:solidFill>
              </a:rPr>
              <a:t>Image Source: </a:t>
            </a:r>
            <a:r>
              <a:rPr lang="en-US" sz="1000" dirty="0" err="1">
                <a:solidFill>
                  <a:srgbClr val="FFFFFF"/>
                </a:solidFill>
              </a:rPr>
              <a:t>stock.adobe.com</a:t>
            </a:r>
            <a:endParaRPr lang="en-US" sz="1000" dirty="0">
              <a:solidFill>
                <a:srgbClr val="FFFFFF"/>
              </a:solidFill>
            </a:endParaRPr>
          </a:p>
        </p:txBody>
      </p:sp>
    </p:spTree>
    <p:extLst>
      <p:ext uri="{BB962C8B-B14F-4D97-AF65-F5344CB8AC3E}">
        <p14:creationId xmlns:p14="http://schemas.microsoft.com/office/powerpoint/2010/main" val="40998549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REALITY, PRESENCE, AND PROXIMITY</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457200" y="1600200"/>
            <a:ext cx="4117005" cy="4913871"/>
          </a:xfrm>
        </p:spPr>
        <p:txBody>
          <a:bodyPr>
            <a:normAutofit fontScale="85000" lnSpcReduction="10000"/>
          </a:bodyPr>
          <a:lstStyle/>
          <a:p>
            <a:pPr marL="0" indent="0">
              <a:lnSpc>
                <a:spcPct val="12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Because online social connections are so often experienced as absolutely real and deeply personal, </a:t>
            </a:r>
            <a:r>
              <a:rPr lang="en-US" sz="2000" dirty="0" smtClean="0">
                <a:solidFill>
                  <a:srgbClr val="FFFFFF"/>
                </a:solidFill>
                <a:effectLst>
                  <a:outerShdw blurRad="50800" dist="38100" dir="2700000" algn="tl" rotWithShape="0">
                    <a:srgbClr val="000000">
                      <a:alpha val="43000"/>
                    </a:srgbClr>
                  </a:outerShdw>
                </a:effectLst>
                <a:latin typeface="Helvetica"/>
                <a:cs typeface="Helvetica"/>
              </a:rPr>
              <a:t>we often</a:t>
            </a:r>
            <a:r>
              <a:rPr lang="en-US" sz="2000" dirty="0" smtClean="0">
                <a:solidFill>
                  <a:srgbClr val="FFFFFF"/>
                </a:solidFill>
                <a:effectLst>
                  <a:outerShdw blurRad="50800" dist="38100" dir="2700000" algn="tl" rotWithShape="0">
                    <a:srgbClr val="000000">
                      <a:alpha val="43000"/>
                    </a:srgbClr>
                  </a:outerShdw>
                </a:effectLst>
                <a:latin typeface="Helvetica"/>
                <a:cs typeface="Helvetica"/>
              </a:rPr>
              <a:t> </a:t>
            </a:r>
            <a:r>
              <a:rPr lang="en-US" sz="2000" dirty="0">
                <a:solidFill>
                  <a:srgbClr val="FFFFFF"/>
                </a:solidFill>
                <a:effectLst>
                  <a:outerShdw blurRad="50800" dist="38100" dir="2700000" algn="tl" rotWithShape="0">
                    <a:srgbClr val="000000">
                      <a:alpha val="43000"/>
                    </a:srgbClr>
                  </a:outerShdw>
                </a:effectLst>
                <a:latin typeface="Helvetica"/>
                <a:cs typeface="Helvetica"/>
              </a:rPr>
              <a:t>perceive digitally encountered others to be </a:t>
            </a:r>
            <a:r>
              <a:rPr lang="en-US" sz="2000" dirty="0" smtClean="0">
                <a:solidFill>
                  <a:srgbClr val="FFFFFF"/>
                </a:solidFill>
                <a:effectLst>
                  <a:outerShdw blurRad="50800" dist="38100" dir="2700000" algn="tl" rotWithShape="0">
                    <a:srgbClr val="000000">
                      <a:alpha val="43000"/>
                    </a:srgbClr>
                  </a:outerShdw>
                </a:effectLst>
                <a:latin typeface="Helvetica"/>
                <a:cs typeface="Helvetica"/>
              </a:rPr>
              <a:t>present to us.</a:t>
            </a: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The internet and digital media facilitate the perception and experience of proximity and presence in ways that transcend the physical. </a:t>
            </a:r>
          </a:p>
          <a:p>
            <a:pPr marL="0" indent="0">
              <a:lnSpc>
                <a:spcPct val="120000"/>
              </a:lnSpc>
              <a:buNone/>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When connecting online, those with whom we connect are often perceived to be “really there.” This sense that the other is “really there” is called social presence. </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12.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157097" y="1915131"/>
            <a:ext cx="3507906" cy="3426055"/>
          </a:xfrm>
          <a:prstGeom prst="rect">
            <a:avLst/>
          </a:prstGeom>
        </p:spPr>
      </p:pic>
      <p:sp>
        <p:nvSpPr>
          <p:cNvPr id="6" name="TextBox 5"/>
          <p:cNvSpPr txBox="1"/>
          <p:nvPr/>
        </p:nvSpPr>
        <p:spPr>
          <a:xfrm>
            <a:off x="5157097" y="5398696"/>
            <a:ext cx="3406995" cy="246221"/>
          </a:xfrm>
          <a:prstGeom prst="rect">
            <a:avLst/>
          </a:prstGeom>
          <a:noFill/>
        </p:spPr>
        <p:txBody>
          <a:bodyPr wrap="square" rtlCol="0">
            <a:spAutoFit/>
          </a:bodyPr>
          <a:lstStyle/>
          <a:p>
            <a:pPr algn="r"/>
            <a:r>
              <a:rPr lang="en-US" sz="1000" dirty="0">
                <a:solidFill>
                  <a:srgbClr val="FFFFFF"/>
                </a:solidFill>
              </a:rPr>
              <a:t>Image Source: </a:t>
            </a:r>
            <a:r>
              <a:rPr lang="en-US" sz="1000" dirty="0" err="1">
                <a:solidFill>
                  <a:srgbClr val="FFFFFF"/>
                </a:solidFill>
              </a:rPr>
              <a:t>Allfreedownload</a:t>
            </a:r>
            <a:endParaRPr lang="en-US" sz="1000" dirty="0">
              <a:solidFill>
                <a:srgbClr val="FFFFFF"/>
              </a:solidFill>
            </a:endParaRPr>
          </a:p>
        </p:txBody>
      </p:sp>
    </p:spTree>
    <p:extLst>
      <p:ext uri="{BB962C8B-B14F-4D97-AF65-F5344CB8AC3E}">
        <p14:creationId xmlns:p14="http://schemas.microsoft.com/office/powerpoint/2010/main" val="24012629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a:solidFill>
                  <a:srgbClr val="FFFFFF"/>
                </a:solidFill>
                <a:effectLst>
                  <a:outerShdw blurRad="50800" dist="38100" dir="2700000" algn="tl" rotWithShape="0">
                    <a:srgbClr val="000000">
                      <a:alpha val="43000"/>
                    </a:srgbClr>
                  </a:outerShdw>
                </a:effectLst>
              </a:rPr>
              <a:t>REALITY AND THE BRAIN</a:t>
            </a:r>
            <a:endParaRPr lang="en-US" dirty="0">
              <a:solidFill>
                <a:srgbClr val="FFFFFF"/>
              </a:solidFill>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457201" y="1600200"/>
            <a:ext cx="3787755" cy="4525963"/>
          </a:xfrm>
        </p:spPr>
        <p:txBody>
          <a:bodyPr>
            <a:normAutofit fontScale="92500" lnSpcReduction="10000"/>
          </a:bodyPr>
          <a:lstStyle/>
          <a:p>
            <a:pPr marL="0" indent="0">
              <a:lnSpc>
                <a:spcPct val="11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The mind and body are intricately connected. </a:t>
            </a:r>
          </a:p>
          <a:p>
            <a:pPr marL="0" indent="0">
              <a:lnSpc>
                <a:spcPct val="110000"/>
              </a:lnSpc>
              <a:buNone/>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1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They affect one another continuously, as can be seen in physical illness that derives from psychological disturbance, or in mental confusion that results from physical fatigue.</a:t>
            </a:r>
          </a:p>
          <a:p>
            <a:pPr marL="0" indent="0">
              <a:lnSpc>
                <a:spcPct val="110000"/>
              </a:lnSpc>
              <a:buNone/>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1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Our minds and bodies “talk to” and inform one another all the time. They are a unit, finely meshed </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14.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256182" y="1505056"/>
            <a:ext cx="3493463" cy="3727366"/>
          </a:xfrm>
          <a:prstGeom prst="rect">
            <a:avLst/>
          </a:prstGeom>
        </p:spPr>
      </p:pic>
      <p:sp>
        <p:nvSpPr>
          <p:cNvPr id="7" name="TextBox 6"/>
          <p:cNvSpPr txBox="1"/>
          <p:nvPr/>
        </p:nvSpPr>
        <p:spPr>
          <a:xfrm>
            <a:off x="5279805" y="5245840"/>
            <a:ext cx="3406995" cy="246221"/>
          </a:xfrm>
          <a:prstGeom prst="rect">
            <a:avLst/>
          </a:prstGeom>
          <a:noFill/>
        </p:spPr>
        <p:txBody>
          <a:bodyPr wrap="square" rtlCol="0">
            <a:spAutoFit/>
          </a:bodyPr>
          <a:lstStyle/>
          <a:p>
            <a:pPr algn="r"/>
            <a:r>
              <a:rPr lang="en-US" sz="1000" dirty="0">
                <a:solidFill>
                  <a:srgbClr val="FFFFFF"/>
                </a:solidFill>
              </a:rPr>
              <a:t>Image Source: </a:t>
            </a:r>
            <a:r>
              <a:rPr lang="en-US" sz="1000" dirty="0" err="1">
                <a:solidFill>
                  <a:srgbClr val="FFFFFF"/>
                </a:solidFill>
              </a:rPr>
              <a:t>Vectorstock</a:t>
            </a:r>
            <a:endParaRPr lang="en-US" sz="1000" dirty="0">
              <a:solidFill>
                <a:srgbClr val="FFFFFF"/>
              </a:solidFill>
            </a:endParaRPr>
          </a:p>
        </p:txBody>
      </p:sp>
    </p:spTree>
    <p:extLst>
      <p:ext uri="{BB962C8B-B14F-4D97-AF65-F5344CB8AC3E}">
        <p14:creationId xmlns:p14="http://schemas.microsoft.com/office/powerpoint/2010/main" val="486293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16 cop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8529" y="3315826"/>
            <a:ext cx="6329591" cy="3375781"/>
          </a:xfrm>
          <a:prstGeom prst="rect">
            <a:avLst/>
          </a:prstGeom>
        </p:spPr>
      </p:pic>
      <p:sp>
        <p:nvSpPr>
          <p:cNvPr id="2" name="Title 1"/>
          <p:cNvSpPr>
            <a:spLocks noGrp="1"/>
          </p:cNvSpPr>
          <p:nvPr>
            <p:ph type="title"/>
          </p:nvPr>
        </p:nvSpPr>
        <p:spPr/>
        <p:txBody>
          <a:bodyPr/>
          <a:lstStyle/>
          <a:p>
            <a:pPr algn="l"/>
            <a:r>
              <a:rPr lang="en-US" b="1" dirty="0">
                <a:solidFill>
                  <a:srgbClr val="FFFFFF"/>
                </a:solidFill>
                <a:effectLst>
                  <a:outerShdw blurRad="50800" dist="38100" dir="2700000" algn="tl" rotWithShape="0">
                    <a:srgbClr val="000000">
                      <a:alpha val="43000"/>
                    </a:srgbClr>
                  </a:outerShdw>
                </a:effectLst>
              </a:rPr>
              <a:t>REALITY AND THE BRAIN</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457200" y="1268362"/>
            <a:ext cx="4152281" cy="5128128"/>
          </a:xfrm>
        </p:spPr>
        <p:txBody>
          <a:bodyPr>
            <a:normAutofit fontScale="77500" lnSpcReduction="20000"/>
          </a:bodyPr>
          <a:lstStyle/>
          <a:p>
            <a:pPr marL="0" indent="0">
              <a:lnSpc>
                <a:spcPct val="13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Robots and </a:t>
            </a:r>
            <a:r>
              <a:rPr lang="en-US" sz="2000" i="1" dirty="0">
                <a:solidFill>
                  <a:srgbClr val="FFFFFF"/>
                </a:solidFill>
                <a:effectLst>
                  <a:outerShdw blurRad="50800" dist="38100" dir="2700000" algn="tl" rotWithShape="0">
                    <a:srgbClr val="000000">
                      <a:alpha val="43000"/>
                    </a:srgbClr>
                  </a:outerShdw>
                </a:effectLst>
                <a:latin typeface="Helvetica"/>
                <a:cs typeface="Helvetica"/>
              </a:rPr>
              <a:t>bots—</a:t>
            </a:r>
            <a:r>
              <a:rPr lang="en-US" sz="2000" dirty="0">
                <a:solidFill>
                  <a:srgbClr val="FFFFFF"/>
                </a:solidFill>
                <a:effectLst>
                  <a:outerShdw blurRad="50800" dist="38100" dir="2700000" algn="tl" rotWithShape="0">
                    <a:srgbClr val="000000">
                      <a:alpha val="43000"/>
                    </a:srgbClr>
                  </a:outerShdw>
                </a:effectLst>
                <a:latin typeface="Helvetica"/>
                <a:cs typeface="Helvetica"/>
              </a:rPr>
              <a:t>humanlike machines and web-based software applications that run automated tasks—are becoming in some cases interactive and seemingly personable. </a:t>
            </a:r>
          </a:p>
          <a:p>
            <a:pPr marL="0" indent="0">
              <a:lnSpc>
                <a:spcPct val="130000"/>
              </a:lnSpc>
              <a:buNone/>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3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Such machines and applications can be comforting and help people cope with challenges and even provide some forms of social support, although there are limits to the types of communication that the artificial intelligence of computers can perceive. Siri, for example, cannot detect sarcasm. </a:t>
            </a:r>
          </a:p>
          <a:p>
            <a:pPr marL="0" indent="0">
              <a:lnSpc>
                <a:spcPct val="130000"/>
              </a:lnSpc>
              <a:buNone/>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3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You could be chatting with a bot online or reading a story written by a bot and </a:t>
            </a:r>
            <a:r>
              <a:rPr lang="en-US" sz="2000" dirty="0" smtClean="0">
                <a:solidFill>
                  <a:srgbClr val="FFFFFF"/>
                </a:solidFill>
                <a:effectLst>
                  <a:outerShdw blurRad="50800" dist="38100" dir="2700000" algn="tl" rotWithShape="0">
                    <a:srgbClr val="000000">
                      <a:alpha val="43000"/>
                    </a:srgbClr>
                  </a:outerShdw>
                </a:effectLst>
                <a:latin typeface="Helvetica"/>
                <a:cs typeface="Helvetica"/>
              </a:rPr>
              <a:t>never even know </a:t>
            </a:r>
            <a:r>
              <a:rPr lang="en-US" sz="2000" dirty="0">
                <a:solidFill>
                  <a:srgbClr val="FFFFFF"/>
                </a:solidFill>
                <a:effectLst>
                  <a:outerShdw blurRad="50800" dist="38100" dir="2700000" algn="tl" rotWithShape="0">
                    <a:srgbClr val="000000">
                      <a:alpha val="43000"/>
                    </a:srgbClr>
                  </a:outerShdw>
                </a:effectLst>
                <a:latin typeface="Helvetica"/>
                <a:cs typeface="Helvetica"/>
              </a:rPr>
              <a:t>it.</a:t>
            </a:r>
          </a:p>
        </p:txBody>
      </p:sp>
      <p:pic>
        <p:nvPicPr>
          <p:cNvPr id="4" name="Picture 3" descr="title.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20723" y="6071315"/>
            <a:ext cx="1489595" cy="532764"/>
          </a:xfrm>
          <a:prstGeom prst="rect">
            <a:avLst/>
          </a:prstGeom>
        </p:spPr>
      </p:pic>
    </p:spTree>
    <p:extLst>
      <p:ext uri="{BB962C8B-B14F-4D97-AF65-F5344CB8AC3E}">
        <p14:creationId xmlns:p14="http://schemas.microsoft.com/office/powerpoint/2010/main" val="4140255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a:solidFill>
                  <a:srgbClr val="FFFFFF"/>
                </a:solidFill>
                <a:effectLst>
                  <a:outerShdw blurRad="50800" dist="38100" dir="2700000" algn="tl" rotWithShape="0">
                    <a:srgbClr val="000000">
                      <a:alpha val="43000"/>
                    </a:srgbClr>
                  </a:outerShdw>
                </a:effectLst>
              </a:rPr>
              <a:t>EMOTIONALITY AND INTIMACY</a:t>
            </a:r>
            <a:endParaRPr lang="en-US" dirty="0">
              <a:solidFill>
                <a:srgbClr val="FFFFFF"/>
              </a:solidFill>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610065" y="1551766"/>
            <a:ext cx="3881827" cy="4678706"/>
          </a:xfrm>
        </p:spPr>
        <p:txBody>
          <a:bodyPr>
            <a:normAutofit fontScale="92500" lnSpcReduction="10000"/>
          </a:bodyPr>
          <a:lstStyle/>
          <a:p>
            <a:pPr marL="0" indent="0">
              <a:lnSpc>
                <a:spcPct val="12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It is common for time spent online to have an intimate, emotionally rich dynamic.</a:t>
            </a:r>
          </a:p>
          <a:p>
            <a:pPr marL="0" indent="0">
              <a:lnSpc>
                <a:spcPct val="120000"/>
              </a:lnSpc>
              <a:buNone/>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Intimacies and emotions that arise in online interaction serve as a kind of “glue” for the relationships that form there.</a:t>
            </a:r>
          </a:p>
          <a:p>
            <a:pPr marL="0" indent="0">
              <a:lnSpc>
                <a:spcPct val="120000"/>
              </a:lnSpc>
              <a:buNone/>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This “emotional glue” is especially important in the absence of the “physical glue” that face-to-face interaction can provide.</a:t>
            </a:r>
          </a:p>
          <a:p>
            <a:pPr marL="0" indent="0">
              <a:lnSpc>
                <a:spcPct val="120000"/>
              </a:lnSpc>
              <a:buNone/>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18 copy.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37457" y="1843982"/>
            <a:ext cx="4103299" cy="3200307"/>
          </a:xfrm>
          <a:prstGeom prst="rect">
            <a:avLst/>
          </a:prstGeom>
        </p:spPr>
      </p:pic>
      <p:sp>
        <p:nvSpPr>
          <p:cNvPr id="7" name="TextBox 6"/>
          <p:cNvSpPr txBox="1"/>
          <p:nvPr/>
        </p:nvSpPr>
        <p:spPr>
          <a:xfrm>
            <a:off x="5291564" y="5032535"/>
            <a:ext cx="3406995" cy="246221"/>
          </a:xfrm>
          <a:prstGeom prst="rect">
            <a:avLst/>
          </a:prstGeom>
          <a:noFill/>
        </p:spPr>
        <p:txBody>
          <a:bodyPr wrap="square" rtlCol="0">
            <a:spAutoFit/>
          </a:bodyPr>
          <a:lstStyle/>
          <a:p>
            <a:pPr algn="r"/>
            <a:r>
              <a:rPr lang="en-US" sz="1000" dirty="0">
                <a:solidFill>
                  <a:srgbClr val="FFFFFF"/>
                </a:solidFill>
              </a:rPr>
              <a:t>Image Source: Alternatives</a:t>
            </a:r>
          </a:p>
        </p:txBody>
      </p:sp>
    </p:spTree>
    <p:extLst>
      <p:ext uri="{BB962C8B-B14F-4D97-AF65-F5344CB8AC3E}">
        <p14:creationId xmlns:p14="http://schemas.microsoft.com/office/powerpoint/2010/main" val="21551500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FFFFFF"/>
                </a:solidFill>
                <a:effectLst>
                  <a:outerShdw blurRad="50800" dist="38100" dir="2700000" algn="tl" rotWithShape="0">
                    <a:srgbClr val="000000">
                      <a:alpha val="43000"/>
                    </a:srgbClr>
                  </a:outerShdw>
                </a:effectLst>
              </a:rPr>
              <a:t>SO, WHAT ABOUT PHYSICALITY?</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457201" y="1417639"/>
            <a:ext cx="4316905" cy="5297486"/>
          </a:xfrm>
        </p:spPr>
        <p:txBody>
          <a:bodyPr>
            <a:normAutofit fontScale="85000" lnSpcReduction="20000"/>
          </a:bodyPr>
          <a:lstStyle/>
          <a:p>
            <a:pPr marL="0" indent="0">
              <a:lnSpc>
                <a:spcPct val="11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Some people find the physical body to be a distraction and that in its absence they are better able to form honest, authentic relationships.</a:t>
            </a:r>
          </a:p>
          <a:p>
            <a:pPr marL="0" indent="0">
              <a:lnSpc>
                <a:spcPct val="11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1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For some, thoughts and feelings may be more easily, comfortably, and authentically shared when physicality is absent. </a:t>
            </a:r>
          </a:p>
          <a:p>
            <a:pPr marL="0" indent="0">
              <a:lnSpc>
                <a:spcPct val="11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1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According to communication researcher and theorist Joseph Walther, when physical cues are filtered out, we use our other senses to adapt and process information accordingly. This is his “Social Information Processing” theory.</a:t>
            </a:r>
          </a:p>
          <a:p>
            <a:pPr marL="0" indent="0">
              <a:lnSpc>
                <a:spcPct val="11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1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Walther has also theorized that in some cases, online interactions can even exceed physical interactions in terms of desirability and closeness. When this happens, he calls such relationships </a:t>
            </a:r>
            <a:r>
              <a:rPr lang="en-US" sz="1900" i="1" dirty="0" err="1">
                <a:solidFill>
                  <a:srgbClr val="FFFFFF"/>
                </a:solidFill>
                <a:effectLst>
                  <a:outerShdw blurRad="50800" dist="38100" dir="2700000" algn="tl" rotWithShape="0">
                    <a:srgbClr val="000000">
                      <a:alpha val="43000"/>
                    </a:srgbClr>
                  </a:outerShdw>
                </a:effectLst>
                <a:latin typeface="Helvetica"/>
                <a:cs typeface="Helvetica"/>
              </a:rPr>
              <a:t>hyperpersonal</a:t>
            </a:r>
            <a:r>
              <a:rPr lang="en-US" sz="1900" dirty="0">
                <a:solidFill>
                  <a:srgbClr val="FFFFFF"/>
                </a:solidFill>
                <a:effectLst>
                  <a:outerShdw blurRad="50800" dist="38100" dir="2700000" algn="tl" rotWithShape="0">
                    <a:srgbClr val="000000">
                      <a:alpha val="43000"/>
                    </a:srgbClr>
                  </a:outerShdw>
                </a:effectLst>
                <a:latin typeface="Helvetica"/>
                <a:cs typeface="Helvetica"/>
              </a:rPr>
              <a:t>.</a:t>
            </a:r>
          </a:p>
          <a:p>
            <a:pPr marL="0" indent="0">
              <a:lnSpc>
                <a:spcPct val="11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1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1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2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9834" y="2310492"/>
            <a:ext cx="4055158" cy="2698523"/>
          </a:xfrm>
          <a:prstGeom prst="rect">
            <a:avLst/>
          </a:prstGeom>
        </p:spPr>
      </p:pic>
      <p:sp>
        <p:nvSpPr>
          <p:cNvPr id="7" name="TextBox 6"/>
          <p:cNvSpPr txBox="1"/>
          <p:nvPr/>
        </p:nvSpPr>
        <p:spPr>
          <a:xfrm>
            <a:off x="5517997" y="5085097"/>
            <a:ext cx="3406995" cy="246221"/>
          </a:xfrm>
          <a:prstGeom prst="rect">
            <a:avLst/>
          </a:prstGeom>
          <a:noFill/>
        </p:spPr>
        <p:txBody>
          <a:bodyPr wrap="square" rtlCol="0">
            <a:spAutoFit/>
          </a:bodyPr>
          <a:lstStyle/>
          <a:p>
            <a:pPr algn="r"/>
            <a:r>
              <a:rPr lang="en-US" sz="1000" dirty="0">
                <a:solidFill>
                  <a:srgbClr val="FFFFFF"/>
                </a:solidFill>
              </a:rPr>
              <a:t>Image Source: </a:t>
            </a:r>
            <a:r>
              <a:rPr lang="en-US" sz="1000" dirty="0" err="1">
                <a:solidFill>
                  <a:srgbClr val="FFFFFF"/>
                </a:solidFill>
              </a:rPr>
              <a:t>ahlooupdate</a:t>
            </a:r>
            <a:endParaRPr lang="en-US" sz="1000" dirty="0">
              <a:solidFill>
                <a:srgbClr val="FFFFFF"/>
              </a:solidFill>
            </a:endParaRPr>
          </a:p>
        </p:txBody>
      </p:sp>
    </p:spTree>
    <p:extLst>
      <p:ext uri="{BB962C8B-B14F-4D97-AF65-F5344CB8AC3E}">
        <p14:creationId xmlns:p14="http://schemas.microsoft.com/office/powerpoint/2010/main" val="23690911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THE INTERSECTION OF THE ONLINE AND THE OFFLINE</a:t>
            </a:r>
            <a:endParaRPr lang="en-US" dirty="0">
              <a:solidFill>
                <a:srgbClr val="FFFFFF"/>
              </a:solidFill>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680618" y="1600200"/>
            <a:ext cx="3699653" cy="4960904"/>
          </a:xfrm>
        </p:spPr>
        <p:txBody>
          <a:bodyPr>
            <a:normAutofit fontScale="92500" lnSpcReduction="20000"/>
          </a:bodyPr>
          <a:lstStyle/>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It is tempting, and quite common, to assume that what we do online happens at the expense of or displaces the offline.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But most people utilize online connectedness to build, bolster, and give new dimension to face-to-face interactions and communities. </a:t>
            </a:r>
          </a:p>
          <a:p>
            <a:pPr marL="0" indent="0">
              <a:lnSpc>
                <a:spcPct val="120000"/>
              </a:lnSpc>
              <a:buNone/>
            </a:pPr>
            <a:endParaRPr lang="en-US" sz="19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900" dirty="0">
                <a:solidFill>
                  <a:srgbClr val="FFFFFF"/>
                </a:solidFill>
                <a:effectLst>
                  <a:outerShdw blurRad="50800" dist="38100" dir="2700000" algn="tl" rotWithShape="0">
                    <a:srgbClr val="000000">
                      <a:alpha val="43000"/>
                    </a:srgbClr>
                  </a:outerShdw>
                </a:effectLst>
                <a:latin typeface="Helvetica"/>
                <a:cs typeface="Helvetica"/>
              </a:rPr>
              <a:t>They choose their online friends from among their offline contacts and use both mediated and face-to-face means to sustain all their relationships. </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22 cop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21184" y="2326627"/>
            <a:ext cx="3096727" cy="2600082"/>
          </a:xfrm>
          <a:prstGeom prst="rect">
            <a:avLst/>
          </a:prstGeom>
        </p:spPr>
      </p:pic>
      <p:sp>
        <p:nvSpPr>
          <p:cNvPr id="7" name="TextBox 6"/>
          <p:cNvSpPr txBox="1"/>
          <p:nvPr/>
        </p:nvSpPr>
        <p:spPr>
          <a:xfrm>
            <a:off x="4810916" y="5085097"/>
            <a:ext cx="3406995" cy="246221"/>
          </a:xfrm>
          <a:prstGeom prst="rect">
            <a:avLst/>
          </a:prstGeom>
          <a:noFill/>
        </p:spPr>
        <p:txBody>
          <a:bodyPr wrap="square" rtlCol="0">
            <a:spAutoFit/>
          </a:bodyPr>
          <a:lstStyle/>
          <a:p>
            <a:pPr algn="r"/>
            <a:r>
              <a:rPr lang="en-US" sz="1000" dirty="0">
                <a:solidFill>
                  <a:srgbClr val="FFFFFF"/>
                </a:solidFill>
              </a:rPr>
              <a:t>Image Source: </a:t>
            </a:r>
            <a:r>
              <a:rPr lang="en-US" sz="1000" dirty="0" err="1">
                <a:solidFill>
                  <a:srgbClr val="FFFFFF"/>
                </a:solidFill>
              </a:rPr>
              <a:t>Calcative</a:t>
            </a:r>
            <a:endParaRPr lang="en-US" sz="1000" dirty="0">
              <a:solidFill>
                <a:srgbClr val="FFFFFF"/>
              </a:solidFill>
            </a:endParaRPr>
          </a:p>
        </p:txBody>
      </p:sp>
    </p:spTree>
    <p:extLst>
      <p:ext uri="{BB962C8B-B14F-4D97-AF65-F5344CB8AC3E}">
        <p14:creationId xmlns:p14="http://schemas.microsoft.com/office/powerpoint/2010/main" val="4263221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THE INTERSECTION OF THE ONLINE AND THE OFFLINE</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704138" y="1775496"/>
            <a:ext cx="3317400" cy="4350667"/>
          </a:xfrm>
        </p:spPr>
        <p:txBody>
          <a:bodyPr>
            <a:normAutofit fontScale="92500"/>
          </a:bodyPr>
          <a:lstStyle/>
          <a:p>
            <a:pPr marL="0" indent="0">
              <a:lnSpc>
                <a:spcPct val="11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One’s lived reality with technology is generally experienced as a blending, a mixture, of the online and the offline, rather than as one or the other. </a:t>
            </a:r>
          </a:p>
          <a:p>
            <a:pPr marL="0" indent="0">
              <a:lnSpc>
                <a:spcPct val="110000"/>
              </a:lnSpc>
              <a:buNone/>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1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We do not tend to separate our lives into online vs. offline, or digital vs. real. We experience these realms as a single, enmeshed, techno-social reality. </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2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5279" y="2069453"/>
            <a:ext cx="3662911" cy="2939563"/>
          </a:xfrm>
          <a:prstGeom prst="rect">
            <a:avLst/>
          </a:prstGeom>
        </p:spPr>
      </p:pic>
      <p:sp>
        <p:nvSpPr>
          <p:cNvPr id="7" name="TextBox 6"/>
          <p:cNvSpPr txBox="1"/>
          <p:nvPr/>
        </p:nvSpPr>
        <p:spPr>
          <a:xfrm>
            <a:off x="4824396" y="4809839"/>
            <a:ext cx="3406995" cy="246221"/>
          </a:xfrm>
          <a:prstGeom prst="rect">
            <a:avLst/>
          </a:prstGeom>
          <a:noFill/>
        </p:spPr>
        <p:txBody>
          <a:bodyPr wrap="square" rtlCol="0">
            <a:spAutoFit/>
          </a:bodyPr>
          <a:lstStyle/>
          <a:p>
            <a:pPr algn="r"/>
            <a:r>
              <a:rPr lang="en-US" sz="1000" dirty="0">
                <a:solidFill>
                  <a:srgbClr val="FFFFFF"/>
                </a:solidFill>
              </a:rPr>
              <a:t>Image Source: </a:t>
            </a:r>
            <a:r>
              <a:rPr lang="en-US" sz="1000" dirty="0" err="1">
                <a:solidFill>
                  <a:srgbClr val="FFFFFF"/>
                </a:solidFill>
              </a:rPr>
              <a:t>VectorStock</a:t>
            </a:r>
            <a:endParaRPr lang="en-US" sz="1000" dirty="0">
              <a:solidFill>
                <a:srgbClr val="FFFFFF"/>
              </a:solidFill>
            </a:endParaRPr>
          </a:p>
        </p:txBody>
      </p:sp>
    </p:spTree>
    <p:extLst>
      <p:ext uri="{BB962C8B-B14F-4D97-AF65-F5344CB8AC3E}">
        <p14:creationId xmlns:p14="http://schemas.microsoft.com/office/powerpoint/2010/main" val="35004961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rot="21060000">
            <a:off x="5750592" y="2818546"/>
            <a:ext cx="3445018" cy="891742"/>
          </a:xfrm>
          <a:prstGeom prst="rect">
            <a:avLst/>
          </a:prstGeom>
        </p:spPr>
        <p:txBody>
          <a:bodyPr vert="horz" lIns="91440" tIns="45720" rIns="91440" bIns="45720" rtlCol="0" anchor="ctr" anchorCtr="0">
            <a:noAutofit/>
          </a:bodyPr>
          <a:lstStyle>
            <a:lvl1pPr marL="0" indent="0" algn="l" defTabSz="914400" rtl="0" eaLnBrk="1" latinLnBrk="0" hangingPunct="1">
              <a:spcBef>
                <a:spcPts val="0"/>
              </a:spcBef>
              <a:spcAft>
                <a:spcPts val="0"/>
              </a:spcAft>
              <a:buFontTx/>
              <a:buNone/>
              <a:defRPr sz="2400" kern="1200">
                <a:solidFill>
                  <a:schemeClr val="bg1"/>
                </a:solidFill>
                <a:effectLst/>
                <a:latin typeface="+mn-lt"/>
                <a:ea typeface="+mn-ea"/>
                <a:cs typeface="+mn-cs"/>
              </a:defRPr>
            </a:lvl1pPr>
            <a:lvl2pPr marL="457200" indent="0" algn="ctr" defTabSz="914400" rtl="0" eaLnBrk="1" latinLnBrk="0" hangingPunct="1">
              <a:spcBef>
                <a:spcPts val="0"/>
              </a:spcBef>
              <a:spcAft>
                <a:spcPts val="1000"/>
              </a:spcAft>
              <a:buFontTx/>
              <a:buNone/>
              <a:defRPr sz="2200" kern="1200">
                <a:solidFill>
                  <a:schemeClr val="tx1">
                    <a:tint val="75000"/>
                  </a:schemeClr>
                </a:solidFill>
                <a:effectLst>
                  <a:outerShdw blurRad="38100" dist="38100" dir="2700000" algn="tl">
                    <a:srgbClr val="000000">
                      <a:alpha val="43137"/>
                    </a:srgbClr>
                  </a:outerShdw>
                </a:effectLst>
                <a:latin typeface="+mn-lt"/>
                <a:ea typeface="+mn-ea"/>
                <a:cs typeface="+mn-cs"/>
              </a:defRPr>
            </a:lvl2pPr>
            <a:lvl3pPr marL="914400" indent="0" algn="ctr" defTabSz="914400" rtl="0" eaLnBrk="1" latinLnBrk="0" hangingPunct="1">
              <a:spcBef>
                <a:spcPts val="0"/>
              </a:spcBef>
              <a:spcAft>
                <a:spcPts val="1000"/>
              </a:spcAft>
              <a:buFontTx/>
              <a:buNone/>
              <a:defRPr sz="2000" kern="1200">
                <a:solidFill>
                  <a:schemeClr val="tx1">
                    <a:tint val="75000"/>
                  </a:schemeClr>
                </a:solidFill>
                <a:effectLst>
                  <a:outerShdw blurRad="38100" dist="38100" dir="2700000" algn="tl">
                    <a:srgbClr val="000000">
                      <a:alpha val="43137"/>
                    </a:srgbClr>
                  </a:outerShdw>
                </a:effectLst>
                <a:latin typeface="+mn-lt"/>
                <a:ea typeface="+mn-ea"/>
                <a:cs typeface="+mn-cs"/>
              </a:defRPr>
            </a:lvl3pPr>
            <a:lvl4pPr marL="1371600" indent="0" algn="ctr" defTabSz="914400" rtl="0" eaLnBrk="1" latinLnBrk="0" hangingPunct="1">
              <a:spcBef>
                <a:spcPts val="0"/>
              </a:spcBef>
              <a:spcAft>
                <a:spcPts val="1000"/>
              </a:spcAft>
              <a:buFontTx/>
              <a:buNone/>
              <a:defRPr sz="1800" kern="1200">
                <a:solidFill>
                  <a:schemeClr val="tx1">
                    <a:tint val="75000"/>
                  </a:schemeClr>
                </a:solidFill>
                <a:effectLst>
                  <a:outerShdw blurRad="38100" dist="38100" dir="2700000" algn="tl">
                    <a:srgbClr val="000000">
                      <a:alpha val="43137"/>
                    </a:srgbClr>
                  </a:outerShdw>
                </a:effectLst>
                <a:latin typeface="+mn-lt"/>
                <a:ea typeface="+mn-ea"/>
                <a:cs typeface="+mn-cs"/>
              </a:defRPr>
            </a:lvl4pPr>
            <a:lvl5pPr marL="1828800" indent="0" algn="ctr" defTabSz="914400" rtl="0" eaLnBrk="1" latinLnBrk="0" hangingPunct="1">
              <a:spcBef>
                <a:spcPts val="0"/>
              </a:spcBef>
              <a:spcAft>
                <a:spcPts val="1000"/>
              </a:spcAft>
              <a:buFontTx/>
              <a:buNone/>
              <a:defRPr sz="1800" kern="1200">
                <a:solidFill>
                  <a:schemeClr val="tx1">
                    <a:tint val="75000"/>
                  </a:schemeClr>
                </a:solidFill>
                <a:effectLst>
                  <a:outerShdw blurRad="38100" dist="38100" dir="2700000" algn="tl">
                    <a:srgbClr val="000000">
                      <a:alpha val="43137"/>
                    </a:srgbClr>
                  </a:outerShdw>
                </a:effectLst>
                <a:latin typeface="+mn-lt"/>
                <a:ea typeface="+mn-ea"/>
                <a:cs typeface="+mn-cs"/>
              </a:defRPr>
            </a:lvl5pPr>
            <a:lvl6pPr marL="22860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6pPr>
            <a:lvl7pPr marL="27432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7pPr>
            <a:lvl8pPr marL="32004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8pPr>
            <a:lvl9pPr marL="36576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9pPr>
          </a:lstStyle>
          <a:p>
            <a:r>
              <a:rPr lang="en-US" sz="1400" dirty="0"/>
              <a:t>THE INTERNET, DIGITAL MEDIA &amp; TECHNO-SOCIAL LIFE, 3RD EDITION</a:t>
            </a:r>
          </a:p>
          <a:p>
            <a:endParaRPr lang="en-US" sz="1400" dirty="0"/>
          </a:p>
          <a:p>
            <a:r>
              <a:rPr lang="en-US" sz="1400" dirty="0"/>
              <a:t>	MARY CHAYKO</a:t>
            </a:r>
          </a:p>
        </p:txBody>
      </p:sp>
      <p:sp>
        <p:nvSpPr>
          <p:cNvPr id="6" name="TextBox 5"/>
          <p:cNvSpPr txBox="1"/>
          <p:nvPr/>
        </p:nvSpPr>
        <p:spPr>
          <a:xfrm rot="21049424">
            <a:off x="1864033" y="4222999"/>
            <a:ext cx="7001736" cy="1815882"/>
          </a:xfrm>
          <a:prstGeom prst="rect">
            <a:avLst/>
          </a:prstGeom>
          <a:noFill/>
        </p:spPr>
        <p:txBody>
          <a:bodyPr wrap="square" rtlCol="0">
            <a:spAutoFit/>
          </a:bodyPr>
          <a:lstStyle/>
          <a:p>
            <a:r>
              <a:rPr lang="en-US" sz="1400" dirty="0">
                <a:solidFill>
                  <a:schemeClr val="bg1"/>
                </a:solidFill>
              </a:rPr>
              <a:t>These lecture slides support the Sage Publications book </a:t>
            </a:r>
            <a:r>
              <a:rPr lang="en-US" sz="1400" i="1" dirty="0" err="1">
                <a:solidFill>
                  <a:schemeClr val="bg1"/>
                </a:solidFill>
              </a:rPr>
              <a:t>Superconnected</a:t>
            </a:r>
            <a:r>
              <a:rPr lang="en-US" sz="1400" i="1" dirty="0">
                <a:solidFill>
                  <a:schemeClr val="bg1"/>
                </a:solidFill>
              </a:rPr>
              <a:t>: The Internet, Digital Media, and Techno-Social Life (third</a:t>
            </a:r>
            <a:r>
              <a:rPr lang="en-US" sz="1400" dirty="0">
                <a:solidFill>
                  <a:schemeClr val="bg1"/>
                </a:solidFill>
              </a:rPr>
              <a:t> edition</a:t>
            </a:r>
            <a:r>
              <a:rPr lang="en-US" sz="1400">
                <a:solidFill>
                  <a:schemeClr val="bg1"/>
                </a:solidFill>
              </a:rPr>
              <a:t>, </a:t>
            </a:r>
            <a:r>
              <a:rPr lang="en-US" sz="1400" smtClean="0">
                <a:solidFill>
                  <a:schemeClr val="bg1"/>
                </a:solidFill>
              </a:rPr>
              <a:t>2021) </a:t>
            </a:r>
            <a:r>
              <a:rPr lang="en-US" sz="1400" dirty="0">
                <a:solidFill>
                  <a:schemeClr val="bg1"/>
                </a:solidFill>
              </a:rPr>
              <a:t>by Mary Chayko (Rutgers University) and were created by Mary Chayko, Shravan Regret Iyer and </a:t>
            </a:r>
            <a:r>
              <a:rPr lang="en-US" sz="1400" dirty="0" err="1">
                <a:solidFill>
                  <a:schemeClr val="bg1"/>
                </a:solidFill>
              </a:rPr>
              <a:t>Seulki</a:t>
            </a:r>
            <a:r>
              <a:rPr lang="en-US" sz="1400" dirty="0">
                <a:solidFill>
                  <a:schemeClr val="bg1"/>
                </a:solidFill>
              </a:rPr>
              <a:t> </a:t>
            </a:r>
            <a:r>
              <a:rPr lang="en-US" sz="1400" dirty="0" smtClean="0">
                <a:solidFill>
                  <a:schemeClr val="bg1"/>
                </a:solidFill>
              </a:rPr>
              <a:t>Lee-</a:t>
            </a:r>
            <a:r>
              <a:rPr lang="en-US" sz="1400" dirty="0" err="1" smtClean="0">
                <a:solidFill>
                  <a:schemeClr val="bg1"/>
                </a:solidFill>
              </a:rPr>
              <a:t>Geiller</a:t>
            </a:r>
            <a:r>
              <a:rPr lang="en-US" sz="1400" dirty="0" smtClean="0">
                <a:solidFill>
                  <a:schemeClr val="bg1"/>
                </a:solidFill>
              </a:rPr>
              <a:t>. </a:t>
            </a:r>
            <a:endParaRPr lang="en-US" sz="1400" dirty="0">
              <a:solidFill>
                <a:schemeClr val="bg1"/>
              </a:solidFill>
            </a:endParaRPr>
          </a:p>
          <a:p>
            <a:r>
              <a:rPr lang="en-US" sz="1400" dirty="0">
                <a:solidFill>
                  <a:schemeClr val="bg1"/>
                </a:solidFill>
              </a:rPr>
              <a:t>Text is excerpted from, and sources are referenced in, the book. Permission to use and share this slideshow is granted; please acknowledge Mary Chayko as author. For permissions and options for customizing these slides, contact Prof. Chayko at mary.chayko@rutgers.edu.</a:t>
            </a:r>
          </a:p>
          <a:p>
            <a:endParaRPr lang="en-US" sz="1400" dirty="0">
              <a:solidFill>
                <a:schemeClr val="bg1"/>
              </a:solidFill>
            </a:endParaRPr>
          </a:p>
          <a:p>
            <a:r>
              <a:rPr lang="en-US" sz="1400" dirty="0">
                <a:solidFill>
                  <a:schemeClr val="bg1"/>
                </a:solidFill>
              </a:rPr>
              <a:t>Review copies of </a:t>
            </a:r>
            <a:r>
              <a:rPr lang="en-US" sz="1400" i="1" dirty="0" err="1">
                <a:solidFill>
                  <a:schemeClr val="bg1"/>
                </a:solidFill>
              </a:rPr>
              <a:t>Superconnected</a:t>
            </a:r>
            <a:r>
              <a:rPr lang="en-US" sz="1400" dirty="0">
                <a:solidFill>
                  <a:schemeClr val="bg1"/>
                </a:solidFill>
              </a:rPr>
              <a:t> and copies for purchase may be obtained </a:t>
            </a:r>
            <a:r>
              <a:rPr lang="en-US" sz="1400" dirty="0">
                <a:solidFill>
                  <a:srgbClr val="FFFF00"/>
                </a:solidFill>
                <a:hlinkClick r:id="rId2"/>
              </a:rPr>
              <a:t>here</a:t>
            </a:r>
            <a:endParaRPr lang="en-US" sz="1400" dirty="0">
              <a:solidFill>
                <a:srgbClr val="FFFF00"/>
              </a:solidFill>
            </a:endParaRPr>
          </a:p>
        </p:txBody>
      </p:sp>
      <p:pic>
        <p:nvPicPr>
          <p:cNvPr id="2050" name="Picture 2" descr="undefined"/>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135046" y="6187454"/>
            <a:ext cx="1699239" cy="509773"/>
          </a:xfrm>
          <a:prstGeom prst="rect">
            <a:avLst/>
          </a:prstGeom>
          <a:noFill/>
          <a:effectLst>
            <a:outerShdw blurRad="50800" dir="2700000" algn="tl" rotWithShape="0">
              <a:srgbClr val="000000">
                <a:alpha val="43000"/>
              </a:srgbClr>
            </a:outerShdw>
          </a:effectLst>
          <a:extLst>
            <a:ext uri="{909E8E84-426E-40dd-AFC4-6F175D3DCCD1}">
              <a14:hiddenFill xmlns:a14="http://schemas.microsoft.com/office/drawing/2010/main" xmlns="">
                <a:solidFill>
                  <a:srgbClr val="FFFFFF"/>
                </a:solidFill>
              </a14:hiddenFill>
            </a:ext>
          </a:extLst>
        </p:spPr>
      </p:pic>
      <p:pic>
        <p:nvPicPr>
          <p:cNvPr id="7" name="Picture 6" descr="logo.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07536" y="2614028"/>
            <a:ext cx="5065311" cy="2179388"/>
          </a:xfrm>
          <a:prstGeom prst="rect">
            <a:avLst/>
          </a:prstGeom>
        </p:spPr>
      </p:pic>
    </p:spTree>
    <p:extLst>
      <p:ext uri="{BB962C8B-B14F-4D97-AF65-F5344CB8AC3E}">
        <p14:creationId xmlns:p14="http://schemas.microsoft.com/office/powerpoint/2010/main" val="2296481890"/>
      </p:ext>
    </p:extLst>
  </p:cSld>
  <p:clrMapOvr>
    <a:masterClrMapping/>
  </p:clrMapOvr>
</p:sld>
</file>

<file path=ppt/theme/theme1.xml><?xml version="1.0" encoding="utf-8"?>
<a:theme xmlns:a="http://schemas.openxmlformats.org/drawingml/2006/main" name="Sky">
  <a:themeElements>
    <a:clrScheme name="Sky">
      <a:dk1>
        <a:sysClr val="windowText" lastClr="000000"/>
      </a:dk1>
      <a:lt1>
        <a:sysClr val="window" lastClr="FFFFFF"/>
      </a:lt1>
      <a:dk2>
        <a:srgbClr val="1782BF"/>
      </a:dk2>
      <a:lt2>
        <a:srgbClr val="62BCE9"/>
      </a:lt2>
      <a:accent1>
        <a:srgbClr val="073779"/>
      </a:accent1>
      <a:accent2>
        <a:srgbClr val="8FD9FB"/>
      </a:accent2>
      <a:accent3>
        <a:srgbClr val="FFCC00"/>
      </a:accent3>
      <a:accent4>
        <a:srgbClr val="EB6615"/>
      </a:accent4>
      <a:accent5>
        <a:srgbClr val="C76402"/>
      </a:accent5>
      <a:accent6>
        <a:srgbClr val="B523B4"/>
      </a:accent6>
      <a:hlink>
        <a:srgbClr val="FFDE26"/>
      </a:hlink>
      <a:folHlink>
        <a:srgbClr val="DEBE00"/>
      </a:folHlink>
    </a:clrScheme>
    <a:fontScheme name="Sky">
      <a:majorFont>
        <a:latin typeface="Arial Rounded MT Bold"/>
        <a:ea typeface=""/>
        <a:cs typeface=""/>
        <a:font script="Jpan" typeface="ＭＳ Ｐゴシック"/>
        <a:font script="Hans" typeface="宋体"/>
        <a:font script="Hant" typeface="新細明體"/>
      </a:majorFont>
      <a:minorFont>
        <a:latin typeface="Arial Rounded MT Bold"/>
        <a:ea typeface=""/>
        <a:cs typeface=""/>
        <a:font script="Jpan" typeface="ＭＳ Ｐゴシック"/>
        <a:font script="Hans" typeface="宋体"/>
        <a:font script="Hant" typeface="新細明體"/>
      </a:minorFont>
    </a:fontScheme>
    <a:fmtScheme name="Sky">
      <a:fillStyleLst>
        <a:solidFill>
          <a:schemeClr val="phClr"/>
        </a:solidFill>
        <a:solidFill>
          <a:schemeClr val="phClr">
            <a:alpha val="50000"/>
          </a:schemeClr>
        </a:solidFill>
        <a:gradFill rotWithShape="1">
          <a:gsLst>
            <a:gs pos="0">
              <a:schemeClr val="phClr">
                <a:shade val="30000"/>
                <a:satMod val="130000"/>
              </a:schemeClr>
            </a:gs>
            <a:gs pos="80000">
              <a:schemeClr val="phClr">
                <a:shade val="93000"/>
                <a:satMod val="130000"/>
              </a:schemeClr>
            </a:gs>
            <a:gs pos="100000">
              <a:schemeClr val="phClr">
                <a:shade val="94000"/>
                <a:satMod val="135000"/>
              </a:schemeClr>
            </a:gs>
          </a:gsLst>
          <a:lin ang="14400000" scaled="1"/>
        </a:grad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63500" cap="flat" cmpd="sng" algn="ctr">
          <a:solidFill>
            <a:schemeClr val="phClr"/>
          </a:solidFill>
          <a:prstDash val="solid"/>
        </a:ln>
      </a:lnStyleLst>
      <a:effectStyleLst>
        <a:effectStyle>
          <a:effectLst/>
        </a:effectStyle>
        <a:effectStyle>
          <a:effectLst>
            <a:outerShdw blurRad="88900" dist="63500" dir="3000000" algn="br" rotWithShape="0">
              <a:srgbClr val="000000">
                <a:alpha val="35000"/>
              </a:srgbClr>
            </a:outerShdw>
          </a:effectLst>
        </a:effectStyle>
        <a:effectStyle>
          <a:effectLst>
            <a:innerShdw blurRad="50800" dist="25400" dir="6600000">
              <a:srgbClr val="000000">
                <a:alpha val="50000"/>
              </a:srgbClr>
            </a:innerShdw>
            <a:reflection blurRad="12700" stA="26000" endPos="28000" dist="38100" dir="5400000" sy="-100000" rotWithShape="0"/>
          </a:effectLst>
        </a:effectStyle>
      </a:effectStyleLst>
      <a:bgFillStyleLst>
        <a:solidFill>
          <a:schemeClr val="phClr"/>
        </a:solidFill>
        <a:gradFill rotWithShape="1">
          <a:gsLst>
            <a:gs pos="0">
              <a:schemeClr val="phClr">
                <a:tint val="100000"/>
                <a:satMod val="140000"/>
                <a:lumMod val="105000"/>
              </a:schemeClr>
            </a:gs>
            <a:gs pos="100000">
              <a:schemeClr val="phClr">
                <a:shade val="20000"/>
                <a:satMod val="250000"/>
                <a:lumMod val="110000"/>
              </a:schemeClr>
            </a:gs>
          </a:gsLst>
          <a:path path="circle">
            <a:fillToRect l="50000" t="50000" r="50000" b="50000"/>
          </a:path>
        </a:gradFill>
        <a:gradFill rotWithShape="1">
          <a:gsLst>
            <a:gs pos="0">
              <a:schemeClr val="phClr">
                <a:tint val="80000"/>
                <a:satMod val="300000"/>
              </a:schemeClr>
            </a:gs>
            <a:gs pos="100000">
              <a:schemeClr val="phClr">
                <a:shade val="30000"/>
                <a:satMod val="20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Sky.thmx</Template>
  <TotalTime>6074</TotalTime>
  <Words>1460</Words>
  <Application>Microsoft Office PowerPoint</Application>
  <PresentationFormat>On-screen Show (4:3)</PresentationFormat>
  <Paragraphs>117</Paragraphs>
  <Slides>17</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17</vt:i4>
      </vt:variant>
    </vt:vector>
  </HeadingPairs>
  <TitlesOfParts>
    <vt:vector size="23" baseType="lpstr">
      <vt:lpstr>Arial</vt:lpstr>
      <vt:lpstr>Arial Rounded MT Bold</vt:lpstr>
      <vt:lpstr>Calibri</vt:lpstr>
      <vt:lpstr>Helvetica</vt:lpstr>
      <vt:lpstr>Sky</vt:lpstr>
      <vt:lpstr>Office Theme</vt:lpstr>
      <vt:lpstr>PowerPoint Presentation</vt:lpstr>
      <vt:lpstr>SOCIOMENTAL SPACES, CULTURES, AND SOCIETIES</vt:lpstr>
      <vt:lpstr>SOCIOMENTAL SPACES, CULTURES, AND SOCIETIES</vt:lpstr>
      <vt:lpstr>SOCIOMENTAL SPACES, CULTURES, AND SOCIETIES</vt:lpstr>
      <vt:lpstr>ONLINE COMMUNITIES, NETWORKS, AND NETWORKING </vt:lpstr>
      <vt:lpstr>CREATING DIGITAL ENVIRONMENTS</vt:lpstr>
      <vt:lpstr>CREATING DIGITAL ENVIRONMENTS</vt:lpstr>
      <vt:lpstr>CREATING DIGITAL ENVIRONMENTS</vt:lpstr>
      <vt:lpstr>BIAS AND STEREOTYPING</vt:lpstr>
      <vt:lpstr>REALITY, PRESENCE, AND PROXIMITY</vt:lpstr>
      <vt:lpstr>REALITY AND THE BRAIN</vt:lpstr>
      <vt:lpstr>REALITY AND THE BRAIN</vt:lpstr>
      <vt:lpstr>EMOTIONALITY AND INTIMACY</vt:lpstr>
      <vt:lpstr>SO, WHAT ABOUT PHYSICALITY?</vt:lpstr>
      <vt:lpstr>THE INTERSECTION OF THE ONLINE AND THE OFFLINE</vt:lpstr>
      <vt:lpstr>THE INTERSECTION OF THE ONLINE AND THE OFFLINE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Shravan Regret Iyer</dc:creator>
  <cp:lastModifiedBy>Mary Chayko</cp:lastModifiedBy>
  <cp:revision>343</cp:revision>
  <dcterms:created xsi:type="dcterms:W3CDTF">2017-08-09T16:27:33Z</dcterms:created>
  <dcterms:modified xsi:type="dcterms:W3CDTF">2020-11-15T16:40:56Z</dcterms:modified>
</cp:coreProperties>
</file>