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389" r:id="rId3"/>
    <p:sldId id="258" r:id="rId4"/>
    <p:sldId id="358" r:id="rId5"/>
    <p:sldId id="360" r:id="rId6"/>
    <p:sldId id="361" r:id="rId7"/>
    <p:sldId id="364" r:id="rId8"/>
    <p:sldId id="365" r:id="rId9"/>
    <p:sldId id="368" r:id="rId10"/>
    <p:sldId id="370" r:id="rId11"/>
    <p:sldId id="371" r:id="rId12"/>
    <p:sldId id="373" r:id="rId13"/>
    <p:sldId id="374" r:id="rId14"/>
    <p:sldId id="375" r:id="rId15"/>
    <p:sldId id="391" r:id="rId16"/>
    <p:sldId id="376" r:id="rId17"/>
    <p:sldId id="377" r:id="rId18"/>
    <p:sldId id="378" r:id="rId19"/>
    <p:sldId id="379" r:id="rId20"/>
    <p:sldId id="381" r:id="rId21"/>
    <p:sldId id="386" r:id="rId22"/>
    <p:sldId id="382" r:id="rId23"/>
    <p:sldId id="39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975" autoAdjust="0"/>
  </p:normalViewPr>
  <p:slideViewPr>
    <p:cSldViewPr snapToGrid="0" snapToObjects="1">
      <p:cViewPr varScale="1">
        <p:scale>
          <a:sx n="86" d="100"/>
          <a:sy n="86" d="100"/>
        </p:scale>
        <p:origin x="53"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6.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47710">
            <a:off x="2532153" y="4990487"/>
            <a:ext cx="6300373" cy="461665"/>
          </a:xfrm>
          <a:prstGeom prst="rect">
            <a:avLst/>
          </a:prstGeom>
        </p:spPr>
        <p:txBody>
          <a:bodyPr wrap="none">
            <a:spAutoFit/>
          </a:bodyPr>
          <a:lstStyle/>
          <a:p>
            <a:r>
              <a:rPr lang="en-US" sz="2400" dirty="0">
                <a:solidFill>
                  <a:srgbClr val="FFFFFF"/>
                </a:solidFill>
              </a:rPr>
              <a:t>5. GLOBAL IMPACTS AND INEQUALITIES</a:t>
            </a:r>
          </a:p>
        </p:txBody>
      </p:sp>
    </p:spTree>
    <p:extLst>
      <p:ext uri="{BB962C8B-B14F-4D97-AF65-F5344CB8AC3E}">
        <p14:creationId xmlns:p14="http://schemas.microsoft.com/office/powerpoint/2010/main" val="401616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GLOBALIZATION AND TECHNOLOGY</a:t>
            </a:r>
          </a:p>
        </p:txBody>
      </p:sp>
      <p:sp>
        <p:nvSpPr>
          <p:cNvPr id="3" name="Content Placeholder 2"/>
          <p:cNvSpPr>
            <a:spLocks noGrp="1"/>
          </p:cNvSpPr>
          <p:nvPr>
            <p:ph idx="1"/>
          </p:nvPr>
        </p:nvSpPr>
        <p:spPr>
          <a:xfrm>
            <a:off x="650904" y="1680917"/>
            <a:ext cx="3948067" cy="4657185"/>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world can, in many ways, be seen as a single, interconnected society. This is called </a:t>
            </a:r>
            <a:r>
              <a:rPr lang="en-US" sz="1900" i="1" dirty="0">
                <a:solidFill>
                  <a:srgbClr val="FFFFFF"/>
                </a:solidFill>
                <a:effectLst>
                  <a:outerShdw blurRad="50800" dist="38100" dir="2700000" algn="tl" rotWithShape="0">
                    <a:srgbClr val="000000">
                      <a:alpha val="43000"/>
                    </a:srgbClr>
                  </a:outerShdw>
                </a:effectLst>
                <a:latin typeface="Helvetica"/>
                <a:cs typeface="Helvetica"/>
              </a:rPr>
              <a:t>globalization,</a:t>
            </a:r>
            <a:r>
              <a:rPr lang="en-US" sz="1900" dirty="0">
                <a:solidFill>
                  <a:srgbClr val="FFFFFF"/>
                </a:solidFill>
                <a:effectLst>
                  <a:outerShdw blurRad="50800" dist="38100" dir="2700000" algn="tl" rotWithShape="0">
                    <a:srgbClr val="000000">
                      <a:alpha val="43000"/>
                    </a:srgbClr>
                  </a:outerShdw>
                </a:effectLst>
                <a:latin typeface="Helvetica"/>
                <a:cs typeface="Helvetica"/>
              </a:rPr>
              <a:t> and it has been made possible by innovations in transportation technology (such as highways, cars, railways, and air travel) and information and communication technology (such as the internet and digital, social, and mobile media).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71588" y="1680917"/>
            <a:ext cx="4264827" cy="3883749"/>
          </a:xfrm>
          <a:prstGeom prst="rect">
            <a:avLst/>
          </a:prstGeom>
        </p:spPr>
      </p:pic>
      <p:sp>
        <p:nvSpPr>
          <p:cNvPr id="6" name="TextBox 5"/>
          <p:cNvSpPr txBox="1"/>
          <p:nvPr/>
        </p:nvSpPr>
        <p:spPr>
          <a:xfrm>
            <a:off x="5683983" y="5564666"/>
            <a:ext cx="3205717" cy="246221"/>
          </a:xfrm>
          <a:prstGeom prst="rect">
            <a:avLst/>
          </a:prstGeom>
          <a:noFill/>
        </p:spPr>
        <p:txBody>
          <a:bodyPr wrap="square" rtlCol="0">
            <a:spAutoFit/>
          </a:bodyPr>
          <a:lstStyle/>
          <a:p>
            <a:pPr algn="r"/>
            <a:r>
              <a:rPr lang="en-US" sz="1000" dirty="0">
                <a:solidFill>
                  <a:schemeClr val="bg1"/>
                </a:solidFill>
              </a:rPr>
              <a:t>Image </a:t>
            </a:r>
            <a:r>
              <a:rPr lang="en-US" sz="1000" dirty="0" err="1">
                <a:solidFill>
                  <a:schemeClr val="bg1"/>
                </a:solidFill>
              </a:rPr>
              <a:t>Source:Allfreedownload</a:t>
            </a:r>
            <a:endParaRPr lang="en-US" sz="1000" dirty="0">
              <a:solidFill>
                <a:schemeClr val="bg1"/>
              </a:solidFill>
            </a:endParaRPr>
          </a:p>
        </p:txBody>
      </p:sp>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GLOBALIZATION AND TECHNOLOGY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40782" y="1634618"/>
            <a:ext cx="3648584" cy="4525963"/>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a result, a global marketplace for products like energy, cars, electronics, and entertainment has developed.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Sometimes this results in the </a:t>
            </a:r>
            <a:r>
              <a:rPr lang="en-US" sz="1900" i="1" dirty="0">
                <a:solidFill>
                  <a:srgbClr val="FFFFFF"/>
                </a:solidFill>
                <a:effectLst>
                  <a:outerShdw blurRad="50800" dist="38100" dir="2700000" algn="tl" rotWithShape="0">
                    <a:srgbClr val="000000">
                      <a:alpha val="43000"/>
                    </a:srgbClr>
                  </a:outerShdw>
                </a:effectLst>
                <a:latin typeface="Helvetica"/>
                <a:cs typeface="Helvetica"/>
              </a:rPr>
              <a:t>outsourcing</a:t>
            </a:r>
            <a:r>
              <a:rPr lang="en-US" sz="1900" dirty="0">
                <a:solidFill>
                  <a:srgbClr val="FFFFFF"/>
                </a:solidFill>
                <a:effectLst>
                  <a:outerShdw blurRad="50800" dist="38100" dir="2700000" algn="tl" rotWithShape="0">
                    <a:srgbClr val="000000">
                      <a:alpha val="43000"/>
                    </a:srgbClr>
                  </a:outerShdw>
                </a:effectLst>
                <a:latin typeface="Helvetica"/>
                <a:cs typeface="Helvetica"/>
              </a:rPr>
              <a:t> of jobs and opportunities, in which a job or job type that originated in one country becomes relocated to another, where it can likely be performed more cheaply.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08717" y="1634618"/>
            <a:ext cx="3746643" cy="3746643"/>
          </a:xfrm>
          <a:prstGeom prst="rect">
            <a:avLst/>
          </a:prstGeom>
        </p:spPr>
      </p:pic>
      <p:sp>
        <p:nvSpPr>
          <p:cNvPr id="6" name="TextBox 5"/>
          <p:cNvSpPr txBox="1"/>
          <p:nvPr/>
        </p:nvSpPr>
        <p:spPr>
          <a:xfrm>
            <a:off x="4562123" y="5441555"/>
            <a:ext cx="3205717" cy="246221"/>
          </a:xfrm>
          <a:prstGeom prst="rect">
            <a:avLst/>
          </a:prstGeom>
          <a:noFill/>
        </p:spPr>
        <p:txBody>
          <a:bodyPr wrap="square" rtlCol="0">
            <a:spAutoFit/>
          </a:bodyPr>
          <a:lstStyle/>
          <a:p>
            <a:pPr algn="r"/>
            <a:r>
              <a:rPr lang="en-US" sz="1000" dirty="0">
                <a:solidFill>
                  <a:schemeClr val="bg1"/>
                </a:solidFill>
              </a:rPr>
              <a:t>Image </a:t>
            </a:r>
            <a:r>
              <a:rPr lang="en-US" sz="1000" dirty="0" err="1">
                <a:solidFill>
                  <a:schemeClr val="bg1"/>
                </a:solidFill>
              </a:rPr>
              <a:t>Source:Dreamstime</a:t>
            </a:r>
            <a:endParaRPr lang="en-US" sz="1000" dirty="0">
              <a:solidFill>
                <a:schemeClr val="bg1"/>
              </a:solidFill>
            </a:endParaRPr>
          </a:p>
        </p:txBody>
      </p:sp>
    </p:spTree>
    <p:extLst>
      <p:ext uri="{BB962C8B-B14F-4D97-AF65-F5344CB8AC3E}">
        <p14:creationId xmlns:p14="http://schemas.microsoft.com/office/powerpoint/2010/main" val="97880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solidFill>
                  <a:srgbClr val="FFFFFF"/>
                </a:solidFill>
                <a:effectLst>
                  <a:outerShdw blurRad="50800" dist="38100" dir="2700000" algn="tl" rotWithShape="0">
                    <a:srgbClr val="000000">
                      <a:alpha val="43000"/>
                    </a:srgbClr>
                  </a:outerShdw>
                </a:effectLst>
              </a:rPr>
              <a:t>STRATIFICATION AND INEQUALITY</a:t>
            </a:r>
            <a:endParaRPr lang="en-US" sz="4000"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90106" y="1224116"/>
            <a:ext cx="3919837" cy="5297919"/>
          </a:xfrm>
        </p:spPr>
        <p:txBody>
          <a:bodyPr>
            <a:normAutofit fontScale="925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Groups and social units can be differentiated from one another in many ways.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People, and the groups and units to which they can be said to belong, can vary on a number of characteristics—age, race, ethnicity (people who share a common heritage or ancestry), gender, sexual orientation, socioeconomic status, intellectual or physical ability, occupation or occupational type, religious beliefs, political or national affiliation, and so on.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378823" y="2280863"/>
            <a:ext cx="4876147" cy="2835667"/>
          </a:xfrm>
          <a:prstGeom prst="rect">
            <a:avLst/>
          </a:prstGeom>
        </p:spPr>
      </p:pic>
      <p:sp>
        <p:nvSpPr>
          <p:cNvPr id="6" name="TextBox 5"/>
          <p:cNvSpPr txBox="1"/>
          <p:nvPr/>
        </p:nvSpPr>
        <p:spPr>
          <a:xfrm>
            <a:off x="5178607" y="4147011"/>
            <a:ext cx="3205717" cy="246221"/>
          </a:xfrm>
          <a:prstGeom prst="rect">
            <a:avLst/>
          </a:prstGeom>
          <a:noFill/>
        </p:spPr>
        <p:txBody>
          <a:bodyPr wrap="square" rtlCol="0">
            <a:spAutoFit/>
          </a:bodyPr>
          <a:lstStyle/>
          <a:p>
            <a:pPr algn="r"/>
            <a:r>
              <a:rPr lang="en-US" sz="1000" dirty="0">
                <a:solidFill>
                  <a:schemeClr val="bg1"/>
                </a:solidFill>
              </a:rPr>
              <a:t>Image Source: 123rf.com</a:t>
            </a:r>
          </a:p>
        </p:txBody>
      </p:sp>
    </p:spTree>
    <p:extLst>
      <p:ext uri="{BB962C8B-B14F-4D97-AF65-F5344CB8AC3E}">
        <p14:creationId xmlns:p14="http://schemas.microsoft.com/office/powerpoint/2010/main" val="340668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STRATIFICATION AND INEQUALITY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28453" y="1297858"/>
            <a:ext cx="3845859" cy="5322809"/>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Societies are often metaphorically divided into layers or tiers (upper class, middle class, working class, the poor) that tend to be perceived as forming a hierarchy.</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process by which these layers are collectively determined and these divisions (and subdivisions) collectively form is called </a:t>
            </a:r>
            <a:r>
              <a:rPr lang="en-US" sz="1900" i="1" dirty="0">
                <a:solidFill>
                  <a:srgbClr val="FFFFFF"/>
                </a:solidFill>
                <a:effectLst>
                  <a:outerShdw blurRad="50800" dist="38100" dir="2700000" algn="tl" rotWithShape="0">
                    <a:srgbClr val="000000">
                      <a:alpha val="43000"/>
                    </a:srgbClr>
                  </a:outerShdw>
                </a:effectLst>
                <a:latin typeface="Helvetica"/>
                <a:cs typeface="Helvetica"/>
              </a:rPr>
              <a:t>social stratification, </a:t>
            </a:r>
            <a:r>
              <a:rPr lang="en-US" sz="1900" dirty="0">
                <a:solidFill>
                  <a:srgbClr val="FFFFFF"/>
                </a:solidFill>
                <a:effectLst>
                  <a:outerShdw blurRad="50800" dist="38100" dir="2700000" algn="tl" rotWithShape="0">
                    <a:srgbClr val="000000">
                      <a:alpha val="43000"/>
                    </a:srgbClr>
                  </a:outerShdw>
                </a:effectLst>
                <a:latin typeface="Helvetica"/>
                <a:cs typeface="Helvetica"/>
              </a:rPr>
              <a:t>and the societies are said to be </a:t>
            </a:r>
            <a:r>
              <a:rPr lang="en-US" sz="1900" i="1" dirty="0">
                <a:solidFill>
                  <a:srgbClr val="FFFFFF"/>
                </a:solidFill>
                <a:effectLst>
                  <a:outerShdw blurRad="50800" dist="38100" dir="2700000" algn="tl" rotWithShape="0">
                    <a:srgbClr val="000000">
                      <a:alpha val="43000"/>
                    </a:srgbClr>
                  </a:outerShdw>
                </a:effectLst>
                <a:latin typeface="Helvetica"/>
                <a:cs typeface="Helvetica"/>
              </a:rPr>
              <a:t>stratified </a:t>
            </a:r>
            <a:r>
              <a:rPr lang="en-US" sz="1900" dirty="0">
                <a:solidFill>
                  <a:srgbClr val="FFFFFF"/>
                </a:solidFill>
                <a:effectLst>
                  <a:outerShdw blurRad="50800" dist="38100" dir="2700000" algn="tl" rotWithShape="0">
                    <a:srgbClr val="000000">
                      <a:alpha val="43000"/>
                    </a:srgbClr>
                  </a:outerShdw>
                </a:effectLst>
                <a:latin typeface="Helvetica"/>
                <a:cs typeface="Helvetica"/>
              </a:rPr>
              <a:t>(another metaphor, derived from the layers found inside a rock or a tree, which are called </a:t>
            </a:r>
            <a:r>
              <a:rPr lang="en-US" sz="1900" i="1" dirty="0">
                <a:solidFill>
                  <a:srgbClr val="FFFFFF"/>
                </a:solidFill>
                <a:effectLst>
                  <a:outerShdw blurRad="50800" dist="38100" dir="2700000" algn="tl" rotWithShape="0">
                    <a:srgbClr val="000000">
                      <a:alpha val="43000"/>
                    </a:srgbClr>
                  </a:outerShdw>
                </a:effectLst>
                <a:latin typeface="Helvetica"/>
                <a:cs typeface="Helvetica"/>
              </a:rPr>
              <a:t>strata</a:t>
            </a:r>
            <a:r>
              <a:rPr lang="en-US" sz="1900" dirty="0">
                <a:solidFill>
                  <a:srgbClr val="FFFFFF"/>
                </a:solidFill>
                <a:effectLst>
                  <a:outerShdw blurRad="50800" dist="38100" dir="2700000" algn="tl" rotWithShape="0">
                    <a:srgbClr val="000000">
                      <a:alpha val="43000"/>
                    </a:srgbClr>
                  </a:outerShdw>
                </a:effectLst>
                <a:latin typeface="Helvetica"/>
                <a:cs typeface="Helvetica"/>
              </a:rPr>
              <a:t>)</a:t>
            </a:r>
            <a:r>
              <a:rPr lang="en-US" sz="1900" i="1" dirty="0">
                <a:solidFill>
                  <a:srgbClr val="FFFFFF"/>
                </a:solidFill>
                <a:effectLst>
                  <a:outerShdw blurRad="50800" dist="38100" dir="2700000" algn="tl" rotWithShape="0">
                    <a:srgbClr val="000000">
                      <a:alpha val="43000"/>
                    </a:srgbClr>
                  </a:outerShdw>
                </a:effectLst>
                <a:latin typeface="Helvetica"/>
                <a:cs typeface="Helvetica"/>
              </a:rPr>
              <a:t>.</a:t>
            </a:r>
          </a:p>
          <a:p>
            <a:pPr marL="0" indent="0">
              <a:lnSpc>
                <a:spcPct val="120000"/>
              </a:lnSpc>
              <a:buNone/>
            </a:pPr>
            <a:endParaRPr lang="en-US" sz="19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Technology use and access often impacts one’s “placement” in one of these strata because tech skills and literacy are so important in the modern digital era.</a:t>
            </a:r>
          </a:p>
          <a:p>
            <a:pPr marL="0" indent="0">
              <a:lnSpc>
                <a:spcPct val="120000"/>
              </a:lnSpc>
              <a:buNone/>
            </a:pPr>
            <a:endParaRPr lang="en-US" sz="19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48288" y="2340402"/>
            <a:ext cx="4458721" cy="2973624"/>
          </a:xfrm>
          <a:prstGeom prst="rect">
            <a:avLst/>
          </a:prstGeom>
        </p:spPr>
      </p:pic>
      <p:sp>
        <p:nvSpPr>
          <p:cNvPr id="6" name="TextBox 5"/>
          <p:cNvSpPr txBox="1"/>
          <p:nvPr/>
        </p:nvSpPr>
        <p:spPr>
          <a:xfrm>
            <a:off x="5659465" y="5314026"/>
            <a:ext cx="3205717" cy="246221"/>
          </a:xfrm>
          <a:prstGeom prst="rect">
            <a:avLst/>
          </a:prstGeom>
          <a:noFill/>
        </p:spPr>
        <p:txBody>
          <a:bodyPr wrap="square" rtlCol="0">
            <a:spAutoFit/>
          </a:bodyPr>
          <a:lstStyle/>
          <a:p>
            <a:pPr algn="r"/>
            <a:r>
              <a:rPr lang="en-US" sz="1000" dirty="0">
                <a:solidFill>
                  <a:schemeClr val="bg1"/>
                </a:solidFill>
              </a:rPr>
              <a:t>Image Source: 123rf.com</a:t>
            </a:r>
          </a:p>
        </p:txBody>
      </p:sp>
    </p:spTree>
    <p:extLst>
      <p:ext uri="{BB962C8B-B14F-4D97-AF65-F5344CB8AC3E}">
        <p14:creationId xmlns:p14="http://schemas.microsoft.com/office/powerpoint/2010/main" val="1331909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STRATIFICATION AND INEQUALITY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68170" y="1417638"/>
            <a:ext cx="4191090" cy="4525963"/>
          </a:xfrm>
        </p:spPr>
        <p:txBody>
          <a:bodyPr>
            <a:noAutofit/>
          </a:bodyPr>
          <a:lstStyle/>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Low income and standard of living is a barrier to digital connectedness worldwide. </a:t>
            </a:r>
          </a:p>
          <a:p>
            <a:pPr marL="0" indent="0">
              <a:lnSpc>
                <a:spcPct val="12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In poorer areas, even if internet access were available, it would be difficult for people to afford. The devices and hardware needed to become connected would also be relatively expensive. </a:t>
            </a:r>
          </a:p>
          <a:p>
            <a:pPr marL="0" indent="0">
              <a:lnSpc>
                <a:spcPct val="12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When there is high unemployment and underemployment and people do not make enough money to cover basic necessities, they are essentially “locked out” from using the internet and from participating in a global economy predicated on technology.</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6" name="TextBox 5"/>
          <p:cNvSpPr txBox="1"/>
          <p:nvPr/>
        </p:nvSpPr>
        <p:spPr>
          <a:xfrm>
            <a:off x="5357784" y="5203243"/>
            <a:ext cx="3205717" cy="246221"/>
          </a:xfrm>
          <a:prstGeom prst="rect">
            <a:avLst/>
          </a:prstGeom>
          <a:noFill/>
        </p:spPr>
        <p:txBody>
          <a:bodyPr wrap="square" rtlCol="0">
            <a:spAutoFit/>
          </a:bodyPr>
          <a:lstStyle/>
          <a:p>
            <a:pPr algn="r"/>
            <a:r>
              <a:rPr lang="en-US" sz="1000" dirty="0">
                <a:solidFill>
                  <a:schemeClr val="bg1"/>
                </a:solidFill>
              </a:rPr>
              <a:t>Image Source: edupics.com</a:t>
            </a:r>
          </a:p>
        </p:txBody>
      </p:sp>
      <p:pic>
        <p:nvPicPr>
          <p:cNvPr id="7" name="Picture 6" descr="Coloring page knocking at the &lt;strong&gt;door&lt;/strong&gt; - img 1353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42385" y="1976284"/>
            <a:ext cx="2735826" cy="2735826"/>
          </a:xfrm>
          <a:prstGeom prst="rect">
            <a:avLst/>
          </a:prstGeom>
        </p:spPr>
      </p:pic>
    </p:spTree>
    <p:extLst>
      <p:ext uri="{BB962C8B-B14F-4D97-AF65-F5344CB8AC3E}">
        <p14:creationId xmlns:p14="http://schemas.microsoft.com/office/powerpoint/2010/main" val="3282960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STRATIFICATION AND INEQUALITY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02434" y="1686503"/>
            <a:ext cx="3537617" cy="4525963"/>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Lack of education is another barrier to internet and digital access.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People with limited or no relevant education may not have the skills required to use digital technologies, especially in ways that transcend the rudimentary.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For many, low levels of language literacy—difficulties in reading and writing—is a factor as well. </a:t>
            </a:r>
          </a:p>
        </p:txBody>
      </p:sp>
      <p:pic>
        <p:nvPicPr>
          <p:cNvPr id="5" name="Picture 4"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4" name="Picture 3" descr="9.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50180" y="1701400"/>
            <a:ext cx="3736620" cy="3475762"/>
          </a:xfrm>
          <a:prstGeom prst="rect">
            <a:avLst/>
          </a:prstGeom>
        </p:spPr>
      </p:pic>
      <p:sp>
        <p:nvSpPr>
          <p:cNvPr id="6" name="TextBox 5"/>
          <p:cNvSpPr txBox="1"/>
          <p:nvPr/>
        </p:nvSpPr>
        <p:spPr>
          <a:xfrm>
            <a:off x="4691982" y="5203064"/>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277324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CULTURAL DIVIDES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44133" y="1670262"/>
            <a:ext cx="3690995" cy="4677375"/>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internet </a:t>
            </a:r>
            <a:r>
              <a:rPr lang="en-US" sz="1900" dirty="0">
                <a:solidFill>
                  <a:srgbClr val="FFFFFF"/>
                </a:solidFill>
                <a:effectLst>
                  <a:outerShdw blurRad="50800" dist="38100" dir="2700000" algn="tl" rotWithShape="0">
                    <a:srgbClr val="000000">
                      <a:alpha val="43000"/>
                    </a:srgbClr>
                  </a:outerShdw>
                </a:effectLst>
                <a:latin typeface="Helvetica"/>
                <a:cs typeface="Helvetica"/>
              </a:rPr>
              <a:t>and digital media can contribute to the development of common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understandings </a:t>
            </a:r>
            <a:r>
              <a:rPr lang="en-US" sz="1900" dirty="0">
                <a:solidFill>
                  <a:srgbClr val="FFFFFF"/>
                </a:solidFill>
                <a:effectLst>
                  <a:outerShdw blurRad="50800" dist="38100" dir="2700000" algn="tl" rotWithShape="0">
                    <a:srgbClr val="000000">
                      <a:alpha val="43000"/>
                    </a:srgbClr>
                  </a:outerShdw>
                </a:effectLst>
                <a:latin typeface="Helvetica"/>
                <a:cs typeface="Helvetica"/>
              </a:rPr>
              <a:t>by providing a window on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 variety of points </a:t>
            </a:r>
            <a:r>
              <a:rPr lang="en-US" sz="1900" dirty="0">
                <a:solidFill>
                  <a:srgbClr val="FFFFFF"/>
                </a:solidFill>
                <a:effectLst>
                  <a:outerShdw blurRad="50800" dist="38100" dir="2700000" algn="tl" rotWithShape="0">
                    <a:srgbClr val="000000">
                      <a:alpha val="43000"/>
                    </a:srgbClr>
                  </a:outerShdw>
                </a:effectLst>
                <a:latin typeface="Helvetica"/>
                <a:cs typeface="Helvetica"/>
              </a:rPr>
              <a:t>of view. </a:t>
            </a:r>
            <a:endParaRPr lang="en-US" sz="1900" dirty="0" smtClean="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However, we often see the opposite occur: people refusing to see or believe opposing points of view, aided by algorithms which provide only selected information to their feeds.</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It is common for people to focus </a:t>
            </a:r>
            <a:r>
              <a:rPr lang="en-US" sz="1900" dirty="0">
                <a:solidFill>
                  <a:srgbClr val="FFFFFF"/>
                </a:solidFill>
                <a:effectLst>
                  <a:outerShdw blurRad="50800" dist="38100" dir="2700000" algn="tl" rotWithShape="0">
                    <a:srgbClr val="000000">
                      <a:alpha val="43000"/>
                    </a:srgbClr>
                  </a:outerShdw>
                </a:effectLst>
                <a:latin typeface="Helvetica"/>
                <a:cs typeface="Helvetica"/>
              </a:rPr>
              <a:t>their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attention on </a:t>
            </a:r>
            <a:r>
              <a:rPr lang="en-US" sz="1900" dirty="0">
                <a:solidFill>
                  <a:srgbClr val="FFFFFF"/>
                </a:solidFill>
                <a:effectLst>
                  <a:outerShdw blurRad="50800" dist="38100" dir="2700000" algn="tl" rotWithShape="0">
                    <a:srgbClr val="000000">
                      <a:alpha val="43000"/>
                    </a:srgbClr>
                  </a:outerShdw>
                </a:effectLst>
                <a:latin typeface="Helvetica"/>
                <a:cs typeface="Helvetica"/>
              </a:rPr>
              <a:t>issues with which they are already familiar and communicate with those who feel the same way they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do. All of this deepens cultural divisions and inequalities and furthers the spread of disinformation, falsehoods, and lies. </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6" name="TextBox 5"/>
          <p:cNvSpPr txBox="1"/>
          <p:nvPr/>
        </p:nvSpPr>
        <p:spPr>
          <a:xfrm>
            <a:off x="5198543" y="5152489"/>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stock.adobe.com</a:t>
            </a:r>
            <a:endParaRPr lang="en-US" sz="1000" dirty="0">
              <a:solidFill>
                <a:schemeClr val="bg1"/>
              </a:solidFill>
            </a:endParaRPr>
          </a:p>
        </p:txBody>
      </p:sp>
      <p:pic>
        <p:nvPicPr>
          <p:cNvPr id="8" name="Picture 7" descr="A picture containing toy&#10;&#10;Description automatically generated">
            <a:extLst>
              <a:ext uri="{FF2B5EF4-FFF2-40B4-BE49-F238E27FC236}">
                <a16:creationId xmlns:a16="http://schemas.microsoft.com/office/drawing/2014/main" id="{D89D00E0-D80B-E04B-B039-C2DF0421CE89}"/>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9972" b="89988" l="9972" r="95236">
                        <a14:foregroundMark x1="13888" y1="43278" x2="13888" y2="43278"/>
                        <a14:foregroundMark x1="44732" y1="22325" x2="44732" y2="22325"/>
                        <a14:foregroundMark x1="85709" y1="48365" x2="85709" y2="48365"/>
                        <a14:foregroundMark x1="93016" y1="52200" x2="93016" y2="52200"/>
                        <a14:foregroundMark x1="95236" y1="51877" x2="95236" y2="51877"/>
                        <a14:foregroundMark x1="45862" y1="21599" x2="45862" y2="21599"/>
                        <a14:foregroundMark x1="47759" y1="19822" x2="47759" y2="19822"/>
                      </a14:backgroundRemoval>
                    </a14:imgEffect>
                  </a14:imgLayer>
                </a14:imgProps>
              </a:ext>
              <a:ext uri="{28A0092B-C50C-407E-A947-70E740481C1C}">
                <a14:useLocalDpi xmlns:a14="http://schemas.microsoft.com/office/drawing/2010/main" val="0"/>
              </a:ext>
            </a:extLst>
          </a:blip>
          <a:stretch>
            <a:fillRect/>
          </a:stretch>
        </p:blipFill>
        <p:spPr>
          <a:xfrm>
            <a:off x="4829506" y="1711590"/>
            <a:ext cx="3690995" cy="3690995"/>
          </a:xfrm>
          <a:prstGeom prst="rect">
            <a:avLst/>
          </a:prstGeom>
        </p:spPr>
      </p:pic>
    </p:spTree>
    <p:extLst>
      <p:ext uri="{BB962C8B-B14F-4D97-AF65-F5344CB8AC3E}">
        <p14:creationId xmlns:p14="http://schemas.microsoft.com/office/powerpoint/2010/main" val="380505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CULTURAL DIVIDES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27451" y="1575542"/>
            <a:ext cx="4253740" cy="4817884"/>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Because the internet and digital media bring people into frequent contact with one another, prejudice and discrimination occur online just as they do face-to-face. People are not accountable to one another face-to-face, and we see negative, prejudicial and discriminatory behaviors very much in evidence in digital spaces.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When women and racial and sexual minorities are harassed and abused it is generally </a:t>
            </a:r>
            <a:r>
              <a:rPr lang="en-US" sz="1900" i="1" dirty="0">
                <a:solidFill>
                  <a:srgbClr val="FFFFFF"/>
                </a:solidFill>
                <a:effectLst>
                  <a:outerShdw blurRad="50800" dist="38100" dir="2700000" algn="tl" rotWithShape="0">
                    <a:srgbClr val="000000">
                      <a:alpha val="43000"/>
                    </a:srgbClr>
                  </a:outerShdw>
                </a:effectLst>
                <a:latin typeface="Helvetica"/>
                <a:cs typeface="Helvetica"/>
              </a:rPr>
              <a:t>because</a:t>
            </a:r>
            <a:r>
              <a:rPr lang="en-US" sz="1900" dirty="0">
                <a:solidFill>
                  <a:srgbClr val="FFFFFF"/>
                </a:solidFill>
                <a:effectLst>
                  <a:outerShdw blurRad="50800" dist="38100" dir="2700000" algn="tl" rotWithShape="0">
                    <a:srgbClr val="000000">
                      <a:alpha val="43000"/>
                    </a:srgbClr>
                  </a:outerShdw>
                </a:effectLst>
                <a:latin typeface="Helvetica"/>
                <a:cs typeface="Helvetica"/>
              </a:rPr>
              <a:t> they are members of these categories.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Harassment serves as an exertion of power to assert dominance, frighten, and punish those who have been historically disempowered—to keep them “in their place.”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6821" y="1380651"/>
            <a:ext cx="3856927" cy="3711221"/>
          </a:xfrm>
          <a:prstGeom prst="rect">
            <a:avLst/>
          </a:prstGeom>
        </p:spPr>
      </p:pic>
      <p:sp>
        <p:nvSpPr>
          <p:cNvPr id="6" name="TextBox 5"/>
          <p:cNvSpPr txBox="1"/>
          <p:nvPr/>
        </p:nvSpPr>
        <p:spPr>
          <a:xfrm>
            <a:off x="5661370" y="5091872"/>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Shutterstock</a:t>
            </a:r>
            <a:endParaRPr lang="en-US" sz="1000" dirty="0">
              <a:solidFill>
                <a:schemeClr val="bg1"/>
              </a:solidFill>
            </a:endParaRPr>
          </a:p>
        </p:txBody>
      </p:sp>
    </p:spTree>
    <p:extLst>
      <p:ext uri="{BB962C8B-B14F-4D97-AF65-F5344CB8AC3E}">
        <p14:creationId xmlns:p14="http://schemas.microsoft.com/office/powerpoint/2010/main" val="408915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HACKING, DANGER, CRIME, AND WAR </a:t>
            </a:r>
          </a:p>
        </p:txBody>
      </p:sp>
      <p:sp>
        <p:nvSpPr>
          <p:cNvPr id="3" name="Content Placeholder 2"/>
          <p:cNvSpPr>
            <a:spLocks noGrp="1"/>
          </p:cNvSpPr>
          <p:nvPr>
            <p:ph idx="1"/>
          </p:nvPr>
        </p:nvSpPr>
        <p:spPr>
          <a:xfrm>
            <a:off x="654475" y="1417638"/>
            <a:ext cx="4055462" cy="4968778"/>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Nations, organizations, and all kinds of entities have digital as well as physical borders—systems intended to provide technological access to those who belong to the group and to exclude those who do not. </a:t>
            </a:r>
          </a:p>
          <a:p>
            <a:pPr marL="0" indent="0">
              <a:lnSpc>
                <a:spcPct val="120000"/>
              </a:lnSpc>
              <a:buNone/>
            </a:pPr>
            <a:endParaRPr lang="en-US" sz="19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i="1" dirty="0">
                <a:solidFill>
                  <a:srgbClr val="FFFFFF"/>
                </a:solidFill>
                <a:effectLst>
                  <a:outerShdw blurRad="50800" dist="38100" dir="2700000" algn="tl" rotWithShape="0">
                    <a:srgbClr val="000000">
                      <a:alpha val="43000"/>
                    </a:srgbClr>
                  </a:outerShdw>
                </a:effectLst>
                <a:latin typeface="Helvetica"/>
                <a:cs typeface="Helvetica"/>
              </a:rPr>
              <a:t>Hacking</a:t>
            </a:r>
            <a:r>
              <a:rPr lang="en-US" sz="1900" dirty="0">
                <a:solidFill>
                  <a:srgbClr val="FFFFFF"/>
                </a:solidFill>
                <a:effectLst>
                  <a:outerShdw blurRad="50800" dist="38100" dir="2700000" algn="tl" rotWithShape="0">
                    <a:srgbClr val="000000">
                      <a:alpha val="43000"/>
                    </a:srgbClr>
                  </a:outerShdw>
                </a:effectLst>
                <a:latin typeface="Helvetica"/>
                <a:cs typeface="Helvetica"/>
              </a:rPr>
              <a:t> is the manipulation of the programming codes that tell computers exactly what to do and is also often the term used to describe the manipulation or inappropriate release of the information that is obtained in this way.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Hacking can be done both legally and illegally, and for positive and negative purposes.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10" name="TextBox 9"/>
          <p:cNvSpPr txBox="1"/>
          <p:nvPr/>
        </p:nvSpPr>
        <p:spPr>
          <a:xfrm>
            <a:off x="5721115" y="4561905"/>
            <a:ext cx="3205717" cy="246221"/>
          </a:xfrm>
          <a:prstGeom prst="rect">
            <a:avLst/>
          </a:prstGeom>
          <a:noFill/>
        </p:spPr>
        <p:txBody>
          <a:bodyPr wrap="square" rtlCol="0">
            <a:spAutoFit/>
          </a:bodyPr>
          <a:lstStyle/>
          <a:p>
            <a:pPr algn="r"/>
            <a:r>
              <a:rPr lang="en-US" sz="1000" dirty="0">
                <a:solidFill>
                  <a:schemeClr val="bg1"/>
                </a:solidFill>
              </a:rPr>
              <a:t>Image </a:t>
            </a:r>
            <a:r>
              <a:rPr lang="en-US" sz="1000" dirty="0" err="1">
                <a:solidFill>
                  <a:schemeClr val="bg1"/>
                </a:solidFill>
              </a:rPr>
              <a:t>Source:blogthinkbig.com</a:t>
            </a:r>
            <a:endParaRPr lang="en-US" sz="1000" dirty="0">
              <a:solidFill>
                <a:schemeClr val="bg1"/>
              </a:solidFill>
            </a:endParaRPr>
          </a:p>
        </p:txBody>
      </p:sp>
      <p:pic>
        <p:nvPicPr>
          <p:cNvPr id="5" name="Picture 4" descr="ciberseguro para proteger tu identidad y tus datos onli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7212" y="1745790"/>
            <a:ext cx="4011426" cy="3302000"/>
          </a:xfrm>
          <a:prstGeom prst="rect">
            <a:avLst/>
          </a:prstGeom>
        </p:spPr>
      </p:pic>
    </p:spTree>
    <p:extLst>
      <p:ext uri="{BB962C8B-B14F-4D97-AF65-F5344CB8AC3E}">
        <p14:creationId xmlns:p14="http://schemas.microsoft.com/office/powerpoint/2010/main" val="286563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HACKING, DANGER, CRIME, AND WAR </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77772" y="1464385"/>
            <a:ext cx="3969156" cy="4934164"/>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Large-scale cyberattacks can take two forms: information attacks and infrastructure attacks.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the former, personal information can be retrieved, made public, and used to harm or embarrass or generate fear.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the latter, critical services can be disabled. Messages can be sent out under the ISP name of another organization, websites can be defaced, money and information can be stolen, sabotage can take place, threats can be made.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417638"/>
            <a:ext cx="4445000" cy="4318000"/>
          </a:xfrm>
          <a:prstGeom prst="rect">
            <a:avLst/>
          </a:prstGeom>
        </p:spPr>
      </p:pic>
      <p:sp>
        <p:nvSpPr>
          <p:cNvPr id="7" name="TextBox 6"/>
          <p:cNvSpPr txBox="1"/>
          <p:nvPr/>
        </p:nvSpPr>
        <p:spPr>
          <a:xfrm>
            <a:off x="5481083" y="5735638"/>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luminantsecurity.com</a:t>
            </a:r>
            <a:endParaRPr lang="en-US" sz="1000" dirty="0">
              <a:solidFill>
                <a:schemeClr val="bg1"/>
              </a:solidFill>
            </a:endParaRPr>
          </a:p>
        </p:txBody>
      </p:sp>
    </p:spTree>
    <p:extLst>
      <p:ext uri="{BB962C8B-B14F-4D97-AF65-F5344CB8AC3E}">
        <p14:creationId xmlns:p14="http://schemas.microsoft.com/office/powerpoint/2010/main" val="2851054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HACKING, DANGER, CRIME, AND WAR </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70088" y="1417638"/>
            <a:ext cx="4792133" cy="5114925"/>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a:t>
            </a:r>
            <a:r>
              <a:rPr lang="en-US" sz="1900" i="1" dirty="0">
                <a:solidFill>
                  <a:srgbClr val="FFFFFF"/>
                </a:solidFill>
                <a:effectLst>
                  <a:outerShdw blurRad="50800" dist="38100" dir="2700000" algn="tl" rotWithShape="0">
                    <a:srgbClr val="000000">
                      <a:alpha val="43000"/>
                    </a:srgbClr>
                  </a:outerShdw>
                </a:effectLst>
                <a:latin typeface="Helvetica"/>
                <a:cs typeface="Helvetica"/>
              </a:rPr>
              <a:t>yberwarfare </a:t>
            </a:r>
            <a:r>
              <a:rPr lang="en-US" sz="1900" dirty="0">
                <a:solidFill>
                  <a:srgbClr val="FFFFFF"/>
                </a:solidFill>
                <a:effectLst>
                  <a:outerShdw blurRad="50800" dist="38100" dir="2700000" algn="tl" rotWithShape="0">
                    <a:srgbClr val="000000">
                      <a:alpha val="43000"/>
                    </a:srgbClr>
                  </a:outerShdw>
                </a:effectLst>
                <a:latin typeface="Helvetica"/>
                <a:cs typeface="Helvetica"/>
              </a:rPr>
              <a:t>can include attacks on populations, such as the sabotage of water systems, health communications, transportation, the electric power grid, military systems, financial networks, and the stock market.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Terrorist operations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and hate groups now </a:t>
            </a:r>
            <a:r>
              <a:rPr lang="en-US" sz="1900" dirty="0">
                <a:solidFill>
                  <a:srgbClr val="FFFFFF"/>
                </a:solidFill>
                <a:effectLst>
                  <a:outerShdw blurRad="50800" dist="38100" dir="2700000" algn="tl" rotWithShape="0">
                    <a:srgbClr val="000000">
                      <a:alpha val="43000"/>
                    </a:srgbClr>
                  </a:outerShdw>
                </a:effectLst>
                <a:latin typeface="Helvetica"/>
                <a:cs typeface="Helvetica"/>
              </a:rPr>
              <a:t>routinely coordinate their efforts via the internet, digital media, and mobile phones, even using mobile phones to detonate bombs.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9.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88705" y="1417638"/>
            <a:ext cx="2971095" cy="4433358"/>
          </a:xfrm>
          <a:prstGeom prst="rect">
            <a:avLst/>
          </a:prstGeom>
        </p:spPr>
      </p:pic>
      <p:sp>
        <p:nvSpPr>
          <p:cNvPr id="7" name="TextBox 6"/>
          <p:cNvSpPr txBox="1"/>
          <p:nvPr/>
        </p:nvSpPr>
        <p:spPr>
          <a:xfrm>
            <a:off x="5241196" y="5625413"/>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foreignaffairs.com</a:t>
            </a:r>
            <a:endParaRPr lang="en-US" sz="1000" dirty="0">
              <a:solidFill>
                <a:schemeClr val="bg1"/>
              </a:solidFill>
            </a:endParaRPr>
          </a:p>
        </p:txBody>
      </p:sp>
    </p:spTree>
    <p:extLst>
      <p:ext uri="{BB962C8B-B14F-4D97-AF65-F5344CB8AC3E}">
        <p14:creationId xmlns:p14="http://schemas.microsoft.com/office/powerpoint/2010/main" val="3788385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HACKING, DANGER, CRIME, AND WAR </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94102" y="1917290"/>
            <a:ext cx="2826627" cy="3775586"/>
          </a:xfrm>
        </p:spPr>
        <p:txBody>
          <a:bodyPr>
            <a:normAutofit/>
          </a:bodyPr>
          <a:lstStyle/>
          <a:p>
            <a:pPr marL="0" indent="0">
              <a:lnSpc>
                <a:spcPct val="120000"/>
              </a:lnSpc>
              <a:buNone/>
            </a:pP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Other digital </a:t>
            </a:r>
            <a:r>
              <a:rPr lang="en-US" sz="1900" dirty="0">
                <a:solidFill>
                  <a:srgbClr val="FFFFFF"/>
                </a:solidFill>
                <a:effectLst>
                  <a:outerShdw blurRad="50800" dist="38100" dir="2700000" algn="tl" rotWithShape="0">
                    <a:srgbClr val="000000">
                      <a:alpha val="43000"/>
                    </a:srgbClr>
                  </a:outerShdw>
                </a:effectLst>
                <a:latin typeface="Helvetica"/>
                <a:cs typeface="Helvetica"/>
              </a:rPr>
              <a:t>crimes against individuals include identity fraud, theft, internet scams and spam, drug trafficking, exposing children to pornographic images, sexual predation, and kidnapping.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7" name="TextBox 6"/>
          <p:cNvSpPr txBox="1"/>
          <p:nvPr/>
        </p:nvSpPr>
        <p:spPr>
          <a:xfrm>
            <a:off x="4870465" y="4520715"/>
            <a:ext cx="3205717" cy="246221"/>
          </a:xfrm>
          <a:prstGeom prst="rect">
            <a:avLst/>
          </a:prstGeom>
          <a:noFill/>
        </p:spPr>
        <p:txBody>
          <a:bodyPr wrap="square" rtlCol="0">
            <a:spAutoFit/>
          </a:bodyPr>
          <a:lstStyle/>
          <a:p>
            <a:pPr algn="r"/>
            <a:r>
              <a:rPr lang="en-US" sz="1000" dirty="0">
                <a:solidFill>
                  <a:schemeClr val="bg1"/>
                </a:solidFill>
              </a:rPr>
              <a:t>Image Source: readers-bench.com</a:t>
            </a: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29548" y="1858298"/>
            <a:ext cx="4682613" cy="2588342"/>
          </a:xfrm>
          <a:prstGeom prst="rect">
            <a:avLst/>
          </a:prstGeom>
        </p:spPr>
      </p:pic>
    </p:spTree>
    <p:extLst>
      <p:ext uri="{BB962C8B-B14F-4D97-AF65-F5344CB8AC3E}">
        <p14:creationId xmlns:p14="http://schemas.microsoft.com/office/powerpoint/2010/main" val="2937913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DIGITAL PUBLIC POLICY AND LAW</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32298" y="1455087"/>
            <a:ext cx="3939702" cy="5260037"/>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Most laws and policies that had their origins in a pre-digital era do not address digital or other modern crimes and issues satisfactorily. Without updated language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of laws </a:t>
            </a:r>
            <a:r>
              <a:rPr lang="en-US" sz="1900" dirty="0">
                <a:solidFill>
                  <a:srgbClr val="FFFFFF"/>
                </a:solidFill>
                <a:effectLst>
                  <a:outerShdw blurRad="50800" dist="38100" dir="2700000" algn="tl" rotWithShape="0">
                    <a:srgbClr val="000000">
                      <a:alpha val="43000"/>
                    </a:srgbClr>
                  </a:outerShdw>
                </a:effectLst>
                <a:latin typeface="Helvetica"/>
                <a:cs typeface="Helvetica"/>
              </a:rPr>
              <a:t>or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policies </a:t>
            </a:r>
            <a:r>
              <a:rPr lang="en-US" sz="1900" dirty="0">
                <a:solidFill>
                  <a:srgbClr val="FFFFFF"/>
                </a:solidFill>
                <a:effectLst>
                  <a:outerShdw blurRad="50800" dist="38100" dir="2700000" algn="tl" rotWithShape="0">
                    <a:srgbClr val="000000">
                      <a:alpha val="43000"/>
                    </a:srgbClr>
                  </a:outerShdw>
                </a:effectLst>
                <a:latin typeface="Helvetica"/>
                <a:cs typeface="Helvetica"/>
              </a:rPr>
              <a:t>to address the digital technologies, prosecutable action would be limited to crimes committed face-to-face or on older devices, failing to cover crime committed on newer devices.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On the other hand, considering how accessible and open computer systems should be is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 crucial set of decisions that indicate </a:t>
            </a:r>
            <a:r>
              <a:rPr lang="en-US" sz="1900" dirty="0">
                <a:solidFill>
                  <a:srgbClr val="FFFFFF"/>
                </a:solidFill>
                <a:effectLst>
                  <a:outerShdw blurRad="50800" dist="38100" dir="2700000" algn="tl" rotWithShape="0">
                    <a:srgbClr val="000000">
                      <a:alpha val="43000"/>
                    </a:srgbClr>
                  </a:outerShdw>
                </a:effectLst>
                <a:latin typeface="Helvetica"/>
                <a:cs typeface="Helvetica"/>
              </a:rPr>
              <a:t>much about what a society and a nation values.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7" name="TextBox 6"/>
          <p:cNvSpPr txBox="1"/>
          <p:nvPr/>
        </p:nvSpPr>
        <p:spPr>
          <a:xfrm>
            <a:off x="4487059" y="5352190"/>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stock.adobe.com</a:t>
            </a:r>
            <a:endParaRPr lang="en-US" sz="1000" dirty="0">
              <a:solidFill>
                <a:schemeClr val="bg1"/>
              </a:solidFill>
            </a:endParaRPr>
          </a:p>
        </p:txBody>
      </p:sp>
      <p:pic>
        <p:nvPicPr>
          <p:cNvPr id="8" name="Picture 7">
            <a:extLst>
              <a:ext uri="{FF2B5EF4-FFF2-40B4-BE49-F238E27FC236}">
                <a16:creationId xmlns:a16="http://schemas.microsoft.com/office/drawing/2014/main" id="{B5A374F0-3EFA-0541-B6B4-E7FA9815B3E4}"/>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7146" r="15978" b="10672"/>
          <a:stretch/>
        </p:blipFill>
        <p:spPr>
          <a:xfrm>
            <a:off x="5350213" y="1573078"/>
            <a:ext cx="2826627" cy="3775586"/>
          </a:xfrm>
          <a:prstGeom prst="rect">
            <a:avLst/>
          </a:prstGeom>
        </p:spPr>
      </p:pic>
    </p:spTree>
    <p:extLst>
      <p:ext uri="{BB962C8B-B14F-4D97-AF65-F5344CB8AC3E}">
        <p14:creationId xmlns:p14="http://schemas.microsoft.com/office/powerpoint/2010/main" val="4222139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FINDING SOLUTIONS, BRIDGING DIVIDES </a:t>
            </a:r>
          </a:p>
        </p:txBody>
      </p:sp>
      <p:sp>
        <p:nvSpPr>
          <p:cNvPr id="3" name="Content Placeholder 2"/>
          <p:cNvSpPr>
            <a:spLocks noGrp="1"/>
          </p:cNvSpPr>
          <p:nvPr>
            <p:ph idx="1"/>
          </p:nvPr>
        </p:nvSpPr>
        <p:spPr>
          <a:xfrm>
            <a:off x="711200" y="1628274"/>
            <a:ext cx="3981116" cy="4736432"/>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Social problems always resist easy solutions. They generally result from a complex tangle of factors that contribute to their development and complexity and complicate their resolution.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Given their widespread use and international scope, internet and digital technologies are integrated and implicated in all global and societal problems, such as poverty, crime, war, violence, destruction, racism, sexism, ageism,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ableism, homophobia, and transphobia.</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21442" y="1190375"/>
            <a:ext cx="3895558" cy="4544818"/>
          </a:xfrm>
          <a:prstGeom prst="rect">
            <a:avLst/>
          </a:prstGeom>
        </p:spPr>
      </p:pic>
      <p:sp>
        <p:nvSpPr>
          <p:cNvPr id="6" name="TextBox 5"/>
          <p:cNvSpPr txBox="1"/>
          <p:nvPr/>
        </p:nvSpPr>
        <p:spPr>
          <a:xfrm>
            <a:off x="4857097" y="5750752"/>
            <a:ext cx="3205717" cy="246221"/>
          </a:xfrm>
          <a:prstGeom prst="rect">
            <a:avLst/>
          </a:prstGeom>
          <a:noFill/>
        </p:spPr>
        <p:txBody>
          <a:bodyPr wrap="square" rtlCol="0">
            <a:spAutoFit/>
          </a:bodyPr>
          <a:lstStyle/>
          <a:p>
            <a:pPr algn="r"/>
            <a:r>
              <a:rPr lang="en-US" sz="1000" dirty="0">
                <a:solidFill>
                  <a:schemeClr val="bg1"/>
                </a:solidFill>
              </a:rPr>
              <a:t>Image Source: 123rf.com</a:t>
            </a:r>
          </a:p>
        </p:txBody>
      </p:sp>
    </p:spTree>
    <p:extLst>
      <p:ext uri="{BB962C8B-B14F-4D97-AF65-F5344CB8AC3E}">
        <p14:creationId xmlns:p14="http://schemas.microsoft.com/office/powerpoint/2010/main" val="3823483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FINDING SOLUTIONS, BRIDGING DIVIDES </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37936" y="1711158"/>
            <a:ext cx="3593472" cy="4612105"/>
          </a:xfrm>
        </p:spPr>
        <p:txBody>
          <a:bodyPr>
            <a:normAutofit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To bridge divides successfully and empower the world’s citizens, technological growth and development must be inclusive.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Three key components of inclusive growth are education, jobs, and well-being.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 technology can be an enabler, a catalyst, and a propelling force for all three. </a:t>
            </a:r>
          </a:p>
        </p:txBody>
      </p:sp>
      <p:pic>
        <p:nvPicPr>
          <p:cNvPr id="5" name="Picture 4"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4" name="Picture 3" descr="2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331408" y="1932687"/>
            <a:ext cx="4812592" cy="2946787"/>
          </a:xfrm>
          <a:prstGeom prst="rect">
            <a:avLst/>
          </a:prstGeom>
          <a:effectLst>
            <a:outerShdw blurRad="50800" dist="38100" dir="2700000" algn="tl" rotWithShape="0">
              <a:srgbClr val="000000">
                <a:alpha val="43000"/>
              </a:srgbClr>
            </a:outerShdw>
          </a:effectLst>
        </p:spPr>
      </p:pic>
      <p:sp>
        <p:nvSpPr>
          <p:cNvPr id="6" name="TextBox 5"/>
          <p:cNvSpPr txBox="1"/>
          <p:nvPr/>
        </p:nvSpPr>
        <p:spPr>
          <a:xfrm>
            <a:off x="5593948" y="4756363"/>
            <a:ext cx="3205717" cy="246221"/>
          </a:xfrm>
          <a:prstGeom prst="rect">
            <a:avLst/>
          </a:prstGeom>
          <a:noFill/>
        </p:spPr>
        <p:txBody>
          <a:bodyPr wrap="square" rtlCol="0">
            <a:spAutoFit/>
          </a:bodyPr>
          <a:lstStyle/>
          <a:p>
            <a:pPr algn="r"/>
            <a:r>
              <a:rPr lang="en-US" sz="1000" dirty="0">
                <a:solidFill>
                  <a:schemeClr val="bg1"/>
                </a:solidFill>
              </a:rPr>
              <a:t>Image Source: 123rf.com</a:t>
            </a:r>
          </a:p>
        </p:txBody>
      </p:sp>
    </p:spTree>
    <p:extLst>
      <p:ext uri="{BB962C8B-B14F-4D97-AF65-F5344CB8AC3E}">
        <p14:creationId xmlns:p14="http://schemas.microsoft.com/office/powerpoint/2010/main" val="1349766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
            </a:r>
            <a:br>
              <a:rPr lang="en-US" b="1" dirty="0">
                <a:solidFill>
                  <a:srgbClr val="FFFFFF"/>
                </a:solidFill>
                <a:effectLst>
                  <a:outerShdw blurRad="50800" dist="38100" dir="2700000" algn="tl" rotWithShape="0">
                    <a:srgbClr val="000000">
                      <a:alpha val="43000"/>
                    </a:srgbClr>
                  </a:outerShdw>
                </a:effectLst>
              </a:rPr>
            </a:br>
            <a:r>
              <a:rPr lang="en-US" b="1" dirty="0">
                <a:solidFill>
                  <a:srgbClr val="FFFFFF"/>
                </a:solidFill>
                <a:effectLst>
                  <a:outerShdw blurRad="50800" dist="38100" dir="2700000" algn="tl" rotWithShape="0">
                    <a:srgbClr val="000000">
                      <a:alpha val="43000"/>
                    </a:srgbClr>
                  </a:outerShdw>
                </a:effectLst>
              </a:rPr>
              <a:t>SOCIAL ORGANIZATION, MOVEMENTS, AND ACTIVISM</a:t>
            </a:r>
            <a:br>
              <a:rPr lang="en-US" b="1" dirty="0">
                <a:solidFill>
                  <a:srgbClr val="FFFFFF"/>
                </a:solidFill>
                <a:effectLst>
                  <a:outerShdw blurRad="50800" dist="38100" dir="2700000" algn="tl" rotWithShape="0">
                    <a:srgbClr val="000000">
                      <a:alpha val="43000"/>
                    </a:srgbClr>
                  </a:outerShdw>
                </a:effectLst>
              </a:rPr>
            </a:b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23981" y="1766960"/>
            <a:ext cx="4100769" cy="4711020"/>
          </a:xfrm>
        </p:spPr>
        <p:txBody>
          <a:bodyPr>
            <a:normAutofit/>
          </a:bodyPr>
          <a:lstStyle/>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now possible to speak directly to politicians, business owners, or leaders of all kinds of organizations via a Twitter account or a blog, for example. </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Social networks open up pathways by which messages can more easily be sent to those who are in power.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6" name="TextBox 5"/>
          <p:cNvSpPr txBox="1"/>
          <p:nvPr/>
        </p:nvSpPr>
        <p:spPr>
          <a:xfrm>
            <a:off x="5593948" y="4756363"/>
            <a:ext cx="3205717" cy="246221"/>
          </a:xfrm>
          <a:prstGeom prst="rect">
            <a:avLst/>
          </a:prstGeom>
          <a:noFill/>
        </p:spPr>
        <p:txBody>
          <a:bodyPr wrap="square" rtlCol="0">
            <a:spAutoFit/>
          </a:bodyPr>
          <a:lstStyle/>
          <a:p>
            <a:pPr algn="r"/>
            <a:r>
              <a:rPr lang="en-US" sz="1000" dirty="0">
                <a:solidFill>
                  <a:schemeClr val="bg1"/>
                </a:solidFill>
              </a:rPr>
              <a:t>Image </a:t>
            </a:r>
            <a:r>
              <a:rPr lang="en-US" sz="1000" dirty="0" err="1">
                <a:solidFill>
                  <a:schemeClr val="bg1"/>
                </a:solidFill>
              </a:rPr>
              <a:t>Source:Govloop</a:t>
            </a:r>
            <a:endParaRPr lang="en-US" sz="1000" dirty="0">
              <a:solidFill>
                <a:schemeClr val="bg1"/>
              </a:solidFill>
            </a:endParaRPr>
          </a:p>
        </p:txBody>
      </p:sp>
      <p:pic>
        <p:nvPicPr>
          <p:cNvPr id="8" name="Picture 7" descr="2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4751" y="1319955"/>
            <a:ext cx="4927266" cy="3485002"/>
          </a:xfrm>
          <a:prstGeom prst="rect">
            <a:avLst/>
          </a:prstGeom>
        </p:spPr>
      </p:pic>
    </p:spTree>
    <p:extLst>
      <p:ext uri="{BB962C8B-B14F-4D97-AF65-F5344CB8AC3E}">
        <p14:creationId xmlns:p14="http://schemas.microsoft.com/office/powerpoint/2010/main" val="2256833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
            </a:r>
            <a:br>
              <a:rPr lang="en-US" b="1" dirty="0">
                <a:solidFill>
                  <a:srgbClr val="FFFFFF"/>
                </a:solidFill>
                <a:effectLst>
                  <a:outerShdw blurRad="50800" dist="38100" dir="2700000" algn="tl" rotWithShape="0">
                    <a:srgbClr val="000000">
                      <a:alpha val="43000"/>
                    </a:srgbClr>
                  </a:outerShdw>
                </a:effectLst>
              </a:rPr>
            </a:br>
            <a:r>
              <a:rPr lang="en-US" b="1" dirty="0">
                <a:solidFill>
                  <a:srgbClr val="FFFFFF"/>
                </a:solidFill>
                <a:effectLst>
                  <a:outerShdw blurRad="50800" dist="38100" dir="2700000" algn="tl" rotWithShape="0">
                    <a:srgbClr val="000000">
                      <a:alpha val="43000"/>
                    </a:srgbClr>
                  </a:outerShdw>
                </a:effectLst>
              </a:rPr>
              <a:t>SOCIAL ORGANIZATION, MOVEMENTS, AND ACTIVISM</a:t>
            </a:r>
            <a:br>
              <a:rPr lang="en-US" b="1" dirty="0">
                <a:solidFill>
                  <a:srgbClr val="FFFFFF"/>
                </a:solidFill>
                <a:effectLst>
                  <a:outerShdw blurRad="50800" dist="38100" dir="2700000" algn="tl" rotWithShape="0">
                    <a:srgbClr val="000000">
                      <a:alpha val="43000"/>
                    </a:srgbClr>
                  </a:outerShdw>
                </a:effectLst>
              </a:rPr>
            </a:b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41255" y="2051412"/>
            <a:ext cx="3736758" cy="4017550"/>
          </a:xfrm>
        </p:spPr>
        <p:txBody>
          <a:bodyPr>
            <a:normAutofit fontScale="92500" lnSpcReduction="10000"/>
          </a:bodyPr>
          <a:lstStyle/>
          <a:p>
            <a:pPr marL="0" indent="0">
              <a:lnSpc>
                <a:spcPct val="110000"/>
              </a:lnSpc>
              <a:buNone/>
            </a:pPr>
            <a:r>
              <a:rPr lang="en-US" sz="2200" dirty="0">
                <a:solidFill>
                  <a:srgbClr val="FFFFFF"/>
                </a:solidFill>
                <a:effectLst>
                  <a:outerShdw blurRad="50800" dist="38100" dir="2700000" algn="tl" rotWithShape="0">
                    <a:srgbClr val="000000">
                      <a:alpha val="43000"/>
                    </a:srgbClr>
                  </a:outerShdw>
                </a:effectLst>
                <a:latin typeface="Helvetica"/>
                <a:cs typeface="Helvetica"/>
              </a:rPr>
              <a:t>The internet and digital media also enable people to reach out to one another and organize their actions so that as a group they might make a greater difference. </a:t>
            </a:r>
          </a:p>
          <a:p>
            <a:pPr marL="0" indent="0">
              <a:lnSpc>
                <a:spcPct val="110000"/>
              </a:lnSpc>
              <a:buNone/>
            </a:pPr>
            <a:endParaRPr lang="en-US" sz="22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200" dirty="0">
                <a:solidFill>
                  <a:srgbClr val="FFFFFF"/>
                </a:solidFill>
                <a:effectLst>
                  <a:outerShdw blurRad="50800" dist="38100" dir="2700000" algn="tl" rotWithShape="0">
                    <a:srgbClr val="000000">
                      <a:alpha val="43000"/>
                    </a:srgbClr>
                  </a:outerShdw>
                </a:effectLst>
                <a:latin typeface="Helvetica"/>
                <a:cs typeface="Helvetica"/>
              </a:rPr>
              <a:t>Examples include the #</a:t>
            </a:r>
            <a:r>
              <a:rPr lang="en-US" sz="2200" dirty="0" err="1">
                <a:solidFill>
                  <a:srgbClr val="FFFFFF"/>
                </a:solidFill>
                <a:effectLst>
                  <a:outerShdw blurRad="50800" dist="38100" dir="2700000" algn="tl" rotWithShape="0">
                    <a:srgbClr val="000000">
                      <a:alpha val="43000"/>
                    </a:srgbClr>
                  </a:outerShdw>
                </a:effectLst>
                <a:latin typeface="Helvetica"/>
                <a:cs typeface="Helvetica"/>
              </a:rPr>
              <a:t>BlackLivesMatter</a:t>
            </a:r>
            <a:r>
              <a:rPr lang="en-US" sz="2200" dirty="0">
                <a:solidFill>
                  <a:srgbClr val="FFFFFF"/>
                </a:solidFill>
                <a:effectLst>
                  <a:outerShdw blurRad="50800" dist="38100" dir="2700000" algn="tl" rotWithShape="0">
                    <a:srgbClr val="000000">
                      <a:alpha val="43000"/>
                    </a:srgbClr>
                  </a:outerShdw>
                </a:effectLst>
                <a:latin typeface="Helvetica"/>
                <a:cs typeface="Helvetica"/>
              </a:rPr>
              <a:t> and #</a:t>
            </a:r>
            <a:r>
              <a:rPr lang="en-US" sz="2200" dirty="0" err="1">
                <a:solidFill>
                  <a:srgbClr val="FFFFFF"/>
                </a:solidFill>
                <a:effectLst>
                  <a:outerShdw blurRad="50800" dist="38100" dir="2700000" algn="tl" rotWithShape="0">
                    <a:srgbClr val="000000">
                      <a:alpha val="43000"/>
                    </a:srgbClr>
                  </a:outerShdw>
                </a:effectLst>
                <a:latin typeface="Helvetica"/>
                <a:cs typeface="Helvetica"/>
              </a:rPr>
              <a:t>MeToo</a:t>
            </a:r>
            <a:r>
              <a:rPr lang="en-US" sz="2200" dirty="0">
                <a:solidFill>
                  <a:srgbClr val="FFFFFF"/>
                </a:solidFill>
                <a:effectLst>
                  <a:outerShdw blurRad="50800" dist="38100" dir="2700000" algn="tl" rotWithShape="0">
                    <a:srgbClr val="000000">
                      <a:alpha val="43000"/>
                    </a:srgbClr>
                  </a:outerShdw>
                </a:effectLst>
                <a:latin typeface="Helvetica"/>
                <a:cs typeface="Helvetica"/>
              </a:rPr>
              <a:t> social movements, for which social media and hashtag use have been indispensable.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91399" y="2253657"/>
            <a:ext cx="2704542" cy="2028406"/>
          </a:xfrm>
          <a:prstGeom prst="rect">
            <a:avLst/>
          </a:prstGeom>
        </p:spPr>
      </p:pic>
      <p:sp>
        <p:nvSpPr>
          <p:cNvPr id="6" name="TextBox 5"/>
          <p:cNvSpPr txBox="1"/>
          <p:nvPr/>
        </p:nvSpPr>
        <p:spPr>
          <a:xfrm>
            <a:off x="5021709" y="4315522"/>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Causeglobal</a:t>
            </a:r>
            <a:endParaRPr lang="en-US" sz="1000" dirty="0">
              <a:solidFill>
                <a:schemeClr val="bg1"/>
              </a:solidFill>
            </a:endParaRPr>
          </a:p>
        </p:txBody>
      </p:sp>
    </p:spTree>
    <p:extLst>
      <p:ext uri="{BB962C8B-B14F-4D97-AF65-F5344CB8AC3E}">
        <p14:creationId xmlns:p14="http://schemas.microsoft.com/office/powerpoint/2010/main" val="1456929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
            </a:r>
            <a:br>
              <a:rPr lang="en-US" b="1" dirty="0">
                <a:solidFill>
                  <a:srgbClr val="FFFFFF"/>
                </a:solidFill>
                <a:effectLst>
                  <a:outerShdw blurRad="50800" dist="38100" dir="2700000" algn="tl" rotWithShape="0">
                    <a:srgbClr val="000000">
                      <a:alpha val="43000"/>
                    </a:srgbClr>
                  </a:outerShdw>
                </a:effectLst>
              </a:rPr>
            </a:br>
            <a:r>
              <a:rPr lang="en-US" b="1" dirty="0">
                <a:solidFill>
                  <a:srgbClr val="FFFFFF"/>
                </a:solidFill>
                <a:effectLst>
                  <a:outerShdw blurRad="50800" dist="38100" dir="2700000" algn="tl" rotWithShape="0">
                    <a:srgbClr val="000000">
                      <a:alpha val="43000"/>
                    </a:srgbClr>
                  </a:outerShdw>
                </a:effectLst>
              </a:rPr>
              <a:t>SOCIAL ORGANIZATION, MOVEMENTS, AND ACTIVISM</a:t>
            </a:r>
            <a:br>
              <a:rPr lang="en-US" b="1" dirty="0">
                <a:solidFill>
                  <a:srgbClr val="FFFFFF"/>
                </a:solidFill>
                <a:effectLst>
                  <a:outerShdw blurRad="50800" dist="38100" dir="2700000" algn="tl" rotWithShape="0">
                    <a:srgbClr val="000000">
                      <a:alpha val="43000"/>
                    </a:srgbClr>
                  </a:outerShdw>
                </a:effectLst>
              </a:rPr>
            </a:b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40645" y="1727199"/>
            <a:ext cx="4552244" cy="4455162"/>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Digitally influenced social movements have the best opportunity for sustained success when they operate on both the local and global levels (this is called </a:t>
            </a:r>
            <a:r>
              <a:rPr lang="en-US" sz="1900" i="1" dirty="0" err="1">
                <a:solidFill>
                  <a:srgbClr val="FFFFFF"/>
                </a:solidFill>
                <a:effectLst>
                  <a:outerShdw blurRad="50800" dist="38100" dir="2700000" algn="tl" rotWithShape="0">
                    <a:srgbClr val="000000">
                      <a:alpha val="43000"/>
                    </a:srgbClr>
                  </a:outerShdw>
                </a:effectLst>
                <a:latin typeface="Helvetica"/>
                <a:cs typeface="Helvetica"/>
              </a:rPr>
              <a:t>glocalization</a:t>
            </a:r>
            <a:r>
              <a:rPr lang="en-US" sz="1900" dirty="0">
                <a:solidFill>
                  <a:srgbClr val="FFFFFF"/>
                </a:solidFill>
                <a:effectLst>
                  <a:outerShdw blurRad="50800" dist="38100" dir="2700000" algn="tl" rotWithShape="0">
                    <a:srgbClr val="000000">
                      <a:alpha val="43000"/>
                    </a:srgbClr>
                  </a:outerShdw>
                </a:effectLst>
                <a:latin typeface="Helvetica"/>
                <a:cs typeface="Helvetica"/>
              </a:rPr>
              <a:t>)</a:t>
            </a:r>
            <a:r>
              <a:rPr lang="en-US" sz="1900" i="1" dirty="0">
                <a:solidFill>
                  <a:srgbClr val="FFFFFF"/>
                </a:solidFill>
                <a:effectLst>
                  <a:outerShdw blurRad="50800" dist="38100" dir="2700000" algn="tl" rotWithShape="0">
                    <a:srgbClr val="000000">
                      <a:alpha val="43000"/>
                    </a:srgbClr>
                  </a:outerShdw>
                </a:effectLst>
                <a:latin typeface="Helvetica"/>
                <a:cs typeface="Helvetica"/>
              </a:rPr>
              <a:t>.</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When multiple networks become activated at the local community level and the message is spread as widely as possible (often with photo and video accompaniment), social movements have the best chance to attain enough legitimacy and authority to have global reach.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16527" y="1905001"/>
            <a:ext cx="3021988" cy="3175000"/>
          </a:xfrm>
          <a:prstGeom prst="rect">
            <a:avLst/>
          </a:prstGeom>
          <a:effectLst>
            <a:outerShdw blurRad="95250" dist="38100" algn="tl" rotWithShape="0">
              <a:srgbClr val="000000">
                <a:alpha val="43000"/>
              </a:srgbClr>
            </a:outerShdw>
          </a:effectLst>
        </p:spPr>
      </p:pic>
      <p:sp>
        <p:nvSpPr>
          <p:cNvPr id="6" name="TextBox 5"/>
          <p:cNvSpPr txBox="1"/>
          <p:nvPr/>
        </p:nvSpPr>
        <p:spPr>
          <a:xfrm>
            <a:off x="5566478" y="4971180"/>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2902134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
            </a:r>
            <a:br>
              <a:rPr lang="en-US" b="1" dirty="0">
                <a:solidFill>
                  <a:srgbClr val="FFFFFF"/>
                </a:solidFill>
                <a:effectLst>
                  <a:outerShdw blurRad="50800" dist="38100" dir="2700000" algn="tl" rotWithShape="0">
                    <a:srgbClr val="000000">
                      <a:alpha val="43000"/>
                    </a:srgbClr>
                  </a:outerShdw>
                </a:effectLst>
              </a:rPr>
            </a:br>
            <a:r>
              <a:rPr lang="en-US" b="1" dirty="0">
                <a:solidFill>
                  <a:srgbClr val="FFFFFF"/>
                </a:solidFill>
                <a:effectLst>
                  <a:outerShdw blurRad="50800" dist="38100" dir="2700000" algn="tl" rotWithShape="0">
                    <a:srgbClr val="000000">
                      <a:alpha val="43000"/>
                    </a:srgbClr>
                  </a:outerShdw>
                </a:effectLst>
              </a:rPr>
              <a:t>SOCIAL ORGANIZATION, MOVEMENTS, AND ACTIVISM</a:t>
            </a:r>
            <a:br>
              <a:rPr lang="en-US" b="1" dirty="0">
                <a:solidFill>
                  <a:srgbClr val="FFFFFF"/>
                </a:solidFill>
                <a:effectLst>
                  <a:outerShdw blurRad="50800" dist="38100" dir="2700000" algn="tl" rotWithShape="0">
                    <a:srgbClr val="000000">
                      <a:alpha val="43000"/>
                    </a:srgbClr>
                  </a:outerShdw>
                </a:effectLst>
              </a:rPr>
            </a:br>
            <a:endParaRPr lang="en-US" dirty="0"/>
          </a:p>
        </p:txBody>
      </p:sp>
      <p:sp>
        <p:nvSpPr>
          <p:cNvPr id="3" name="Content Placeholder 2"/>
          <p:cNvSpPr>
            <a:spLocks noGrp="1"/>
          </p:cNvSpPr>
          <p:nvPr>
            <p:ph idx="1"/>
          </p:nvPr>
        </p:nvSpPr>
        <p:spPr>
          <a:xfrm>
            <a:off x="1580444" y="4188137"/>
            <a:ext cx="7021689" cy="2017890"/>
          </a:xfrm>
        </p:spPr>
        <p:txBody>
          <a:bodyPr>
            <a:normAutofit/>
          </a:bodyPr>
          <a:lstStyle/>
          <a:p>
            <a:pPr marL="0" indent="0">
              <a:lnSpc>
                <a:spcPct val="14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While many digital movements pride themselves on being leaderless and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decentralized, strong leadership is </a:t>
            </a:r>
            <a:r>
              <a:rPr lang="en-US" sz="1900" dirty="0">
                <a:solidFill>
                  <a:srgbClr val="FFFFFF"/>
                </a:solidFill>
                <a:effectLst>
                  <a:outerShdw blurRad="50800" dist="38100" dir="2700000" algn="tl" rotWithShape="0">
                    <a:srgbClr val="000000">
                      <a:alpha val="43000"/>
                    </a:srgbClr>
                  </a:outerShdw>
                </a:effectLst>
                <a:latin typeface="Helvetica"/>
                <a:cs typeface="Helvetica"/>
              </a:rPr>
              <a:t>of great advantage in sustaining change over the long term. </a:t>
            </a:r>
          </a:p>
        </p:txBody>
      </p:sp>
      <p:pic>
        <p:nvPicPr>
          <p:cNvPr id="5" name="Picture 4" descr="29.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95778" y="1759142"/>
            <a:ext cx="6688666" cy="2428995"/>
          </a:xfrm>
          <a:prstGeom prst="rect">
            <a:avLst/>
          </a:prstGeom>
          <a:effectLst>
            <a:outerShdw blurRad="50800" dist="38100" dir="2700000" algn="tl" rotWithShape="0">
              <a:srgbClr val="000000">
                <a:alpha val="43000"/>
              </a:srgbClr>
            </a:outerShdw>
          </a:effectLst>
        </p:spPr>
      </p:pic>
      <p:sp>
        <p:nvSpPr>
          <p:cNvPr id="6" name="TextBox 5"/>
          <p:cNvSpPr txBox="1"/>
          <p:nvPr/>
        </p:nvSpPr>
        <p:spPr>
          <a:xfrm>
            <a:off x="4644061" y="3941916"/>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EREMedia</a:t>
            </a:r>
            <a:endParaRPr lang="en-US" sz="1000" dirty="0">
              <a:solidFill>
                <a:schemeClr val="bg1"/>
              </a:solidFill>
            </a:endParaRPr>
          </a:p>
        </p:txBody>
      </p:sp>
    </p:spTree>
    <p:extLst>
      <p:ext uri="{BB962C8B-B14F-4D97-AF65-F5344CB8AC3E}">
        <p14:creationId xmlns:p14="http://schemas.microsoft.com/office/powerpoint/2010/main" val="2480878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THE RISE OF CITIZEN JOURNALISM</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417638"/>
            <a:ext cx="5012587" cy="5440362"/>
          </a:xfrm>
        </p:spPr>
        <p:txBody>
          <a:bodyPr>
            <a:normAutofit fontScale="70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Many people now choose to make their imprint on the world by using social media and blogs to spread and comment on the news and to take on tasks previously performed by professional journalists.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Citizen journalism can provide a voice for people in societies in which the mass media are not independent of the state or where freedom of the press is limited. In such areas, citizens have special motivation to use social media to share and stay abreast of the news. In China, for example, where the media are state controlled, mobile telephony is the least regulated media space.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Texting and social media provide opportunities for citizens to inform and be informed about current events and thus can potentially aid the spread of democracy and freedom</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 But at the same time, the problems and dangers that digital tech can enable, like surveillance and the spread of disinformation, can erode democracy and freedom.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We </a:t>
            </a:r>
            <a:r>
              <a:rPr lang="en-US" sz="1900" b="1" i="1" dirty="0" smtClean="0">
                <a:solidFill>
                  <a:srgbClr val="FFFFFF"/>
                </a:solidFill>
                <a:effectLst>
                  <a:outerShdw blurRad="50800" dist="38100" dir="2700000" algn="tl" rotWithShape="0">
                    <a:srgbClr val="000000">
                      <a:alpha val="43000"/>
                    </a:srgbClr>
                  </a:outerShdw>
                </a:effectLst>
                <a:latin typeface="Helvetica"/>
                <a:cs typeface="Helvetica"/>
              </a:rPr>
              <a:t>must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be knowledgeable and aware of how we, and those around us, are using these technologies, and toward what end.</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3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69787" y="1231349"/>
            <a:ext cx="3217013" cy="4356652"/>
          </a:xfrm>
          <a:prstGeom prst="rect">
            <a:avLst/>
          </a:prstGeom>
        </p:spPr>
      </p:pic>
      <p:sp>
        <p:nvSpPr>
          <p:cNvPr id="6" name="TextBox 5"/>
          <p:cNvSpPr txBox="1"/>
          <p:nvPr/>
        </p:nvSpPr>
        <p:spPr>
          <a:xfrm>
            <a:off x="5065889" y="5587612"/>
            <a:ext cx="3205717"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Depositphotos</a:t>
            </a:r>
            <a:endParaRPr lang="en-US" sz="1000" dirty="0">
              <a:solidFill>
                <a:schemeClr val="bg1"/>
              </a:solidFill>
            </a:endParaRPr>
          </a:p>
        </p:txBody>
      </p:sp>
    </p:spTree>
    <p:extLst>
      <p:ext uri="{BB962C8B-B14F-4D97-AF65-F5344CB8AC3E}">
        <p14:creationId xmlns:p14="http://schemas.microsoft.com/office/powerpoint/2010/main" val="2202461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smtClean="0">
                <a:solidFill>
                  <a:schemeClr val="bg1"/>
                </a:solidFill>
              </a:rPr>
              <a:t>. </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96903" y="2614028"/>
            <a:ext cx="5065311" cy="2179388"/>
          </a:xfrm>
          <a:prstGeom prst="rect">
            <a:avLst/>
          </a:prstGeom>
        </p:spPr>
      </p:pic>
    </p:spTree>
    <p:extLst>
      <p:ext uri="{BB962C8B-B14F-4D97-AF65-F5344CB8AC3E}">
        <p14:creationId xmlns:p14="http://schemas.microsoft.com/office/powerpoint/2010/main" val="3100903353"/>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6582</TotalTime>
  <Words>1867</Words>
  <Application>Microsoft Office PowerPoint</Application>
  <PresentationFormat>On-screen Show (4:3)</PresentationFormat>
  <Paragraphs>129</Paragraphs>
  <Slides>22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Arial Rounded MT Bold</vt:lpstr>
      <vt:lpstr>Calibri</vt:lpstr>
      <vt:lpstr>Helvetica</vt:lpstr>
      <vt:lpstr>Sky</vt:lpstr>
      <vt:lpstr>Office Theme</vt:lpstr>
      <vt:lpstr>PowerPoint Presentation</vt:lpstr>
      <vt:lpstr>GLOBALIZATION AND TECHNOLOGY</vt:lpstr>
      <vt:lpstr>GLOBALIZATION AND TECHNOLOGY</vt:lpstr>
      <vt:lpstr>STRATIFICATION AND INEQUALITY</vt:lpstr>
      <vt:lpstr>STRATIFICATION AND INEQUALITY</vt:lpstr>
      <vt:lpstr>STRATIFICATION AND INEQUALITY</vt:lpstr>
      <vt:lpstr>STRATIFICATION AND INEQUALITY</vt:lpstr>
      <vt:lpstr>CULTURAL DIVIDES</vt:lpstr>
      <vt:lpstr>CULTURAL DIVIDES</vt:lpstr>
      <vt:lpstr>HACKING, DANGER, CRIME, AND WAR </vt:lpstr>
      <vt:lpstr>HACKING, DANGER, CRIME, AND WAR </vt:lpstr>
      <vt:lpstr>HACKING, DANGER, CRIME, AND WAR </vt:lpstr>
      <vt:lpstr>HACKING, DANGER, CRIME, AND WAR </vt:lpstr>
      <vt:lpstr>DIGITAL PUBLIC POLICY AND LAW</vt:lpstr>
      <vt:lpstr>FINDING SOLUTIONS, BRIDGING DIVIDES </vt:lpstr>
      <vt:lpstr>FINDING SOLUTIONS, BRIDGING DIVIDES </vt:lpstr>
      <vt:lpstr> SOCIAL ORGANIZATION, MOVEMENTS, AND ACTIVISM </vt:lpstr>
      <vt:lpstr> SOCIAL ORGANIZATION, MOVEMENTS, AND ACTIVISM </vt:lpstr>
      <vt:lpstr> SOCIAL ORGANIZATION, MOVEMENTS, AND ACTIVISM </vt:lpstr>
      <vt:lpstr> SOCIAL ORGANIZATION, MOVEMENTS, AND ACTIVISM </vt:lpstr>
      <vt:lpstr>THE RISE OF CITIZEN JOURNALISM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496</cp:revision>
  <dcterms:created xsi:type="dcterms:W3CDTF">2017-08-09T16:27:33Z</dcterms:created>
  <dcterms:modified xsi:type="dcterms:W3CDTF">2020-11-15T17:24:19Z</dcterms:modified>
</cp:coreProperties>
</file>