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sldIdLst>
    <p:sldId id="340" r:id="rId3"/>
    <p:sldId id="258" r:id="rId4"/>
    <p:sldId id="279" r:id="rId5"/>
    <p:sldId id="307" r:id="rId6"/>
    <p:sldId id="310" r:id="rId7"/>
    <p:sldId id="311" r:id="rId8"/>
    <p:sldId id="312" r:id="rId9"/>
    <p:sldId id="314" r:id="rId10"/>
    <p:sldId id="315" r:id="rId11"/>
    <p:sldId id="317" r:id="rId12"/>
    <p:sldId id="321" r:id="rId13"/>
    <p:sldId id="322" r:id="rId14"/>
    <p:sldId id="324" r:id="rId15"/>
    <p:sldId id="327" r:id="rId16"/>
    <p:sldId id="332" r:id="rId17"/>
    <p:sldId id="328" r:id="rId18"/>
    <p:sldId id="333" r:id="rId19"/>
    <p:sldId id="334" r:id="rId20"/>
    <p:sldId id="335" r:id="rId21"/>
    <p:sldId id="336" r:id="rId22"/>
    <p:sldId id="337" r:id="rId23"/>
    <p:sldId id="34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975" autoAdjust="0"/>
  </p:normalViewPr>
  <p:slideViewPr>
    <p:cSldViewPr snapToGrid="0" snapToObjects="1">
      <p:cViewPr varScale="1">
        <p:scale>
          <a:sx n="86" d="100"/>
          <a:sy n="86" d="100"/>
        </p:scale>
        <p:origin x="72"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n-US"/>
              <a:t>Click to edit Master title style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8F1B69E8-23E9-4C1F-AA2B-3C5BA6EDBEAE}" type="datetimeFigureOut">
              <a:rPr lang="en-US" smtClean="0"/>
              <a:t>11/15/2020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8F1B69E8-23E9-4C1F-AA2B-3C5BA6EDBEAE}" type="datetimeFigureOut">
              <a:rPr lang="en-US" smtClean="0"/>
              <a:t>11/15/2020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B69E8-23E9-4C1F-AA2B-3C5BA6EDBEAE}" type="datetimeFigureOut">
              <a:rPr lang="en-US" smtClean="0"/>
              <a:t>11/15/2020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n-US"/>
              <a:t>Click to edit Master title style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n-US"/>
              <a:t>Click to edit Master title style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1731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04823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58936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33115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91836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9459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80244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76300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89298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43541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06685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7"/>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8F1B69E8-23E9-4C1F-AA2B-3C5BA6EDBEAE}" type="datetimeFigureOut">
              <a:rPr lang="en-US" smtClean="0"/>
              <a:t>11/15/2020</a:t>
            </a:fld>
            <a:endParaRPr lang="en-US"/>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82A7F7-08BF-4252-8141-63FB96055BBB}" type="slidenum">
              <a:rPr lang="en-US" smtClean="0"/>
              <a:t>‹#›</a:t>
            </a:fld>
            <a:endParaRPr lang="en-US"/>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8"/>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8"/>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8"/>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8"/>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AC49C97A-9923-C949-8391-B27B1E7C6EC8}" type="datetimeFigureOut">
              <a:rPr lang="en-US" smtClean="0">
                <a:solidFill>
                  <a:prstClr val="black">
                    <a:tint val="75000"/>
                  </a:prstClr>
                </a:solidFill>
                <a:latin typeface="Calibri"/>
              </a:rPr>
              <a:pPr defTabSz="457200"/>
              <a:t>11/15/2020</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B1827832-AEBA-F94B-B8D9-53318AADE816}" type="slidenum">
              <a:rPr lang="en-US" smtClean="0">
                <a:solidFill>
                  <a:prstClr val="black">
                    <a:tint val="75000"/>
                  </a:prstClr>
                </a:solidFill>
                <a:latin typeface="Calibri"/>
              </a:rPr>
              <a:pPr defTabSz="457200"/>
              <a:t>‹#›</a:t>
            </a:fld>
            <a:endParaRPr lang="en-US">
              <a:solidFill>
                <a:prstClr val="black">
                  <a:tint val="75000"/>
                </a:prstClr>
              </a:solidFill>
              <a:latin typeface="Calibri"/>
            </a:endParaRPr>
          </a:p>
        </p:txBody>
      </p:sp>
    </p:spTree>
    <p:extLst>
      <p:ext uri="{BB962C8B-B14F-4D97-AF65-F5344CB8AC3E}">
        <p14:creationId xmlns:p14="http://schemas.microsoft.com/office/powerpoint/2010/main" val="186663971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us.sagepub.com/en-us/nam/superconnected-the-internet-digital-media-and-techno-social-life/book259314?priorityCode=0B0686" TargetMode="External"/><Relationship Id="rId1" Type="http://schemas.openxmlformats.org/officeDocument/2006/relationships/slideLayout" Target="../slideLayouts/slideLayout15.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20-11-06 at 8.36.10 PM.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907"/>
            <a:ext cx="9144000" cy="6856093"/>
          </a:xfrm>
          <a:prstGeom prst="rect">
            <a:avLst/>
          </a:prstGeom>
        </p:spPr>
      </p:pic>
      <p:sp>
        <p:nvSpPr>
          <p:cNvPr id="5" name="TextBox 4">
            <a:extLst>
              <a:ext uri="{FF2B5EF4-FFF2-40B4-BE49-F238E27FC236}">
                <a16:creationId xmlns:a16="http://schemas.microsoft.com/office/drawing/2014/main" id="{BF4677FA-ECA6-4946-AF30-F237AEF325D0}"/>
              </a:ext>
            </a:extLst>
          </p:cNvPr>
          <p:cNvSpPr txBox="1"/>
          <p:nvPr/>
        </p:nvSpPr>
        <p:spPr>
          <a:xfrm rot="21048358">
            <a:off x="3491041" y="2217035"/>
            <a:ext cx="4309883" cy="523220"/>
          </a:xfrm>
          <a:prstGeom prst="rect">
            <a:avLst/>
          </a:prstGeom>
          <a:noFill/>
        </p:spPr>
        <p:txBody>
          <a:bodyPr wrap="square" rtlCol="0">
            <a:spAutoFit/>
          </a:bodyPr>
          <a:lstStyle/>
          <a:p>
            <a:r>
              <a:rPr lang="en-US" sz="2800" b="1" i="1" dirty="0">
                <a:latin typeface="Arial" panose="020B0604020202020204" pitchFamily="34" charset="0"/>
                <a:cs typeface="Arial" panose="020B0604020202020204" pitchFamily="34" charset="0"/>
              </a:rPr>
              <a:t>third edition</a:t>
            </a:r>
          </a:p>
        </p:txBody>
      </p:sp>
      <p:sp>
        <p:nvSpPr>
          <p:cNvPr id="6" name="Subtitle 2"/>
          <p:cNvSpPr txBox="1">
            <a:spLocks/>
          </p:cNvSpPr>
          <p:nvPr/>
        </p:nvSpPr>
        <p:spPr>
          <a:xfrm rot="21060000">
            <a:off x="6087640" y="3132274"/>
            <a:ext cx="3144373" cy="980620"/>
          </a:xfrm>
          <a:prstGeom prst="rect">
            <a:avLst/>
          </a:prstGeom>
        </p:spPr>
        <p:txBody>
          <a:bodyPr vert="horz" lIns="91440" tIns="45720" rIns="91440" bIns="45720" rtlCol="0" anchor="ctr" anchorCtr="0">
            <a:noAutofit/>
          </a:bodyPr>
          <a:lstStyle>
            <a:lvl1pPr marL="0" indent="0" algn="l" defTabSz="914400" rtl="0" eaLnBrk="1" latinLnBrk="0" hangingPunct="1">
              <a:spcBef>
                <a:spcPts val="0"/>
              </a:spcBef>
              <a:spcAft>
                <a:spcPts val="0"/>
              </a:spcAft>
              <a:buFontTx/>
              <a:buNone/>
              <a:defRPr sz="2400" kern="1200">
                <a:solidFill>
                  <a:schemeClr val="bg1"/>
                </a:solidFill>
                <a:effectLst/>
                <a:latin typeface="+mn-lt"/>
                <a:ea typeface="+mn-ea"/>
                <a:cs typeface="+mn-cs"/>
              </a:defRPr>
            </a:lvl1pPr>
            <a:lvl2pPr marL="457200" indent="0" algn="ctr" defTabSz="914400" rtl="0" eaLnBrk="1" latinLnBrk="0" hangingPunct="1">
              <a:spcBef>
                <a:spcPts val="0"/>
              </a:spcBef>
              <a:spcAft>
                <a:spcPts val="1000"/>
              </a:spcAft>
              <a:buFontTx/>
              <a:buNone/>
              <a:defRPr sz="22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ts val="0"/>
              </a:spcBef>
              <a:spcAft>
                <a:spcPts val="1000"/>
              </a:spcAft>
              <a:buFontTx/>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6pPr>
            <a:lvl7pPr marL="27432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7pPr>
            <a:lvl8pPr marL="32004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8pPr>
            <a:lvl9pPr marL="36576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9pPr>
          </a:lstStyle>
          <a:p>
            <a:r>
              <a:rPr lang="en-US" sz="1200" dirty="0"/>
              <a:t>THE INTERNET, DIGITAL MEDIA &amp; </a:t>
            </a:r>
          </a:p>
          <a:p>
            <a:r>
              <a:rPr lang="en-US" sz="1200" dirty="0"/>
              <a:t>            TECHNO-SOCIAL LIFE</a:t>
            </a:r>
          </a:p>
          <a:p>
            <a:endParaRPr lang="en-US" sz="1200" dirty="0"/>
          </a:p>
          <a:p>
            <a:r>
              <a:rPr lang="en-US" sz="1200" dirty="0"/>
              <a:t>                     MARY CHAYKO</a:t>
            </a:r>
          </a:p>
        </p:txBody>
      </p:sp>
      <p:sp>
        <p:nvSpPr>
          <p:cNvPr id="10" name="Rectangle 9"/>
          <p:cNvSpPr/>
          <p:nvPr/>
        </p:nvSpPr>
        <p:spPr>
          <a:xfrm rot="21047710">
            <a:off x="2598352" y="4990487"/>
            <a:ext cx="6167975" cy="461665"/>
          </a:xfrm>
          <a:prstGeom prst="rect">
            <a:avLst/>
          </a:prstGeom>
        </p:spPr>
        <p:txBody>
          <a:bodyPr wrap="none">
            <a:spAutoFit/>
          </a:bodyPr>
          <a:lstStyle/>
          <a:p>
            <a:r>
              <a:rPr lang="en-US" sz="2400" dirty="0">
                <a:solidFill>
                  <a:srgbClr val="FFFFFF"/>
                </a:solidFill>
              </a:rPr>
              <a:t>8. THE TECHNO-SOCIAL INSTITUTIONS</a:t>
            </a:r>
          </a:p>
        </p:txBody>
      </p:sp>
    </p:spTree>
    <p:extLst>
      <p:ext uri="{BB962C8B-B14F-4D97-AF65-F5344CB8AC3E}">
        <p14:creationId xmlns:p14="http://schemas.microsoft.com/office/powerpoint/2010/main" val="649787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chemeClr val="bg1"/>
                </a:solidFill>
                <a:effectLst>
                  <a:outerShdw blurRad="50800" dist="38100" dir="2700000" algn="tl" rotWithShape="0">
                    <a:srgbClr val="000000">
                      <a:alpha val="43000"/>
                    </a:srgbClr>
                  </a:outerShdw>
                </a:effectLst>
              </a:rPr>
              <a:t>SOCIAL INSTITUTIONS</a:t>
            </a:r>
          </a:p>
        </p:txBody>
      </p:sp>
      <p:sp>
        <p:nvSpPr>
          <p:cNvPr id="3" name="Content Placeholder 2"/>
          <p:cNvSpPr>
            <a:spLocks noGrp="1"/>
          </p:cNvSpPr>
          <p:nvPr>
            <p:ph idx="1"/>
          </p:nvPr>
        </p:nvSpPr>
        <p:spPr>
          <a:xfrm>
            <a:off x="1008464" y="1533832"/>
            <a:ext cx="3652155" cy="4648529"/>
          </a:xfrm>
        </p:spPr>
        <p:txBody>
          <a:bodyPr>
            <a:normAutofit fontScale="92500"/>
          </a:bodyPr>
          <a:lstStyle/>
          <a:p>
            <a:pPr marL="0" indent="0">
              <a:lnSpc>
                <a:spcPct val="120000"/>
              </a:lnSpc>
              <a:buNone/>
            </a:pPr>
            <a:r>
              <a:rPr lang="en-US" sz="1900" i="1" dirty="0">
                <a:solidFill>
                  <a:srgbClr val="FFFFFF"/>
                </a:solidFill>
                <a:effectLst>
                  <a:outerShdw blurRad="50800" dist="38100" dir="2700000" algn="tl" rotWithShape="0">
                    <a:srgbClr val="000000">
                      <a:alpha val="43000"/>
                    </a:srgbClr>
                  </a:outerShdw>
                </a:effectLst>
                <a:latin typeface="Helvetica"/>
                <a:cs typeface="Helvetica"/>
              </a:rPr>
              <a:t>Social institutions</a:t>
            </a:r>
            <a:r>
              <a:rPr lang="en-US" sz="1900" dirty="0">
                <a:solidFill>
                  <a:srgbClr val="FFFFFF"/>
                </a:solidFill>
                <a:effectLst>
                  <a:outerShdw blurRad="50800" dist="38100" dir="2700000" algn="tl" rotWithShape="0">
                    <a:srgbClr val="000000">
                      <a:alpha val="43000"/>
                    </a:srgbClr>
                  </a:outerShdw>
                </a:effectLst>
                <a:latin typeface="Helvetica"/>
                <a:cs typeface="Helvetica"/>
              </a:rPr>
              <a:t> are large systems that provide a society with structure and order and give its members a framework within which to build their organizations, connections and communities.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They are critical to helping a society (and its members) function, and social institutions (usually, the same ones described in this chapter) are found in all societies.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07684" y="1261323"/>
            <a:ext cx="3206496" cy="3962400"/>
          </a:xfrm>
          <a:prstGeom prst="rect">
            <a:avLst/>
          </a:prstGeom>
        </p:spPr>
      </p:pic>
      <p:sp>
        <p:nvSpPr>
          <p:cNvPr id="7" name="TextBox 6"/>
          <p:cNvSpPr txBox="1"/>
          <p:nvPr/>
        </p:nvSpPr>
        <p:spPr>
          <a:xfrm>
            <a:off x="5357004" y="5165846"/>
            <a:ext cx="3206496" cy="246221"/>
          </a:xfrm>
          <a:prstGeom prst="rect">
            <a:avLst/>
          </a:prstGeom>
          <a:noFill/>
        </p:spPr>
        <p:txBody>
          <a:bodyPr wrap="square" rtlCol="0">
            <a:spAutoFit/>
          </a:bodyPr>
          <a:lstStyle/>
          <a:p>
            <a:pPr algn="r"/>
            <a:r>
              <a:rPr lang="en-US" sz="1000" dirty="0">
                <a:solidFill>
                  <a:srgbClr val="FFFFFF"/>
                </a:solidFill>
              </a:rPr>
              <a:t>Image Source: 123RF </a:t>
            </a:r>
          </a:p>
        </p:txBody>
      </p:sp>
    </p:spTree>
    <p:extLst>
      <p:ext uri="{BB962C8B-B14F-4D97-AF65-F5344CB8AC3E}">
        <p14:creationId xmlns:p14="http://schemas.microsoft.com/office/powerpoint/2010/main" val="2350756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chemeClr val="bg1"/>
                </a:solidFill>
                <a:effectLst>
                  <a:outerShdw blurRad="50800" dist="38100" dir="2700000" algn="tl" rotWithShape="0">
                    <a:srgbClr val="000000">
                      <a:alpha val="43000"/>
                    </a:srgbClr>
                  </a:outerShdw>
                </a:effectLst>
              </a:rPr>
              <a:t>HOW TO STUDY AND UNDERSTAND THE SOCIAL INSTITUTIONS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41556" y="1570703"/>
            <a:ext cx="4608870" cy="5066071"/>
          </a:xfrm>
        </p:spPr>
        <p:txBody>
          <a:bodyPr>
            <a:normAutofit fontScale="850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It makes little sense to study social institutions in isolation from one another.</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To understand how our families operate, for example, we must understand how their members work, are educated, practice their religions and politics, and so on.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We must consider the effects of a society’s systems of criminal justice, health care, media, and government on its members, and we must consider the effects of the activities in each social institution on one another.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As the famed sociologist Emile Durkheim (who actually coined the term “sociology” has said, the study of all of these systems, all the social institutions, makes the most sense as a concerted whole.</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2.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64694" y="1738388"/>
            <a:ext cx="3322106" cy="3760342"/>
          </a:xfrm>
          <a:prstGeom prst="rect">
            <a:avLst/>
          </a:prstGeom>
          <a:effectLst>
            <a:outerShdw blurRad="50800" dist="38100" dir="2700000" algn="tl" rotWithShape="0">
              <a:srgbClr val="000000">
                <a:alpha val="43000"/>
              </a:srgbClr>
            </a:outerShdw>
          </a:effectLst>
        </p:spPr>
      </p:pic>
      <p:sp>
        <p:nvSpPr>
          <p:cNvPr id="7" name="TextBox 6"/>
          <p:cNvSpPr txBox="1"/>
          <p:nvPr/>
        </p:nvSpPr>
        <p:spPr>
          <a:xfrm>
            <a:off x="4715860" y="5523388"/>
            <a:ext cx="3206496"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Freepik</a:t>
            </a:r>
            <a:endParaRPr lang="en-US" sz="1000" dirty="0">
              <a:solidFill>
                <a:srgbClr val="FFFFFF"/>
              </a:solidFill>
            </a:endParaRPr>
          </a:p>
        </p:txBody>
      </p:sp>
    </p:spTree>
    <p:extLst>
      <p:ext uri="{BB962C8B-B14F-4D97-AF65-F5344CB8AC3E}">
        <p14:creationId xmlns:p14="http://schemas.microsoft.com/office/powerpoint/2010/main" val="3425562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chemeClr val="bg1"/>
                </a:solidFill>
                <a:effectLst>
                  <a:outerShdw blurRad="50800" dist="38100" dir="2700000" algn="tl" rotWithShape="0">
                    <a:srgbClr val="000000">
                      <a:alpha val="43000"/>
                    </a:srgbClr>
                  </a:outerShdw>
                </a:effectLst>
              </a:rPr>
              <a:t>THE INSTITUTIONAL “HEART”: THE FAMILY</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1061354" y="2102859"/>
            <a:ext cx="3697901" cy="3993199"/>
          </a:xfrm>
        </p:spPr>
        <p:txBody>
          <a:bodyPr>
            <a:normAutofit fontScale="850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At the center of the social institutions lies the family: the heart of a society, the heart of life.</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In tech-rich societies, families often use digital tech and social media to stay connected and in contact with one another.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To enable this, many such families invest in multiple ICTs that can be found in nearly every room of the house, and supply their members with multiple digital devices.</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sp>
        <p:nvSpPr>
          <p:cNvPr id="7" name="TextBox 6"/>
          <p:cNvSpPr txBox="1"/>
          <p:nvPr/>
        </p:nvSpPr>
        <p:spPr>
          <a:xfrm>
            <a:off x="5504963" y="5079722"/>
            <a:ext cx="3206496"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Freepik</a:t>
            </a:r>
            <a:endParaRPr lang="en-US" sz="1000" dirty="0">
              <a:solidFill>
                <a:srgbClr val="FFFFFF"/>
              </a:solidFill>
            </a:endParaRPr>
          </a:p>
        </p:txBody>
      </p:sp>
      <p:pic>
        <p:nvPicPr>
          <p:cNvPr id="8" name="Picture 7" descr="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49339" y="1590431"/>
            <a:ext cx="3694976" cy="3316498"/>
          </a:xfrm>
          <a:prstGeom prst="rect">
            <a:avLst/>
          </a:prstGeom>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2293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chemeClr val="bg1"/>
                </a:solidFill>
                <a:effectLst>
                  <a:outerShdw blurRad="50800" dist="38100" dir="2700000" algn="tl" rotWithShape="0">
                    <a:srgbClr val="000000">
                      <a:alpha val="43000"/>
                    </a:srgbClr>
                  </a:outerShdw>
                </a:effectLst>
              </a:rPr>
              <a:t>THE INSTITUTIONAL “HEART”: THE FAMILY</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545690" y="1747684"/>
            <a:ext cx="3874625" cy="4967441"/>
          </a:xfrm>
        </p:spPr>
        <p:txBody>
          <a:bodyPr>
            <a:normAutofit fontScale="77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There are many challenges for families as they attempt to integrate technology into family life.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Parents and caregivers worry that children are online too much and they worry about what they are doing—including the digital footprint that may remain. They  also worry about how their children treat one another online and whether they are contacting strangers online or face-to-face.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Many attempt to implement strategies aimed at controlling or reducing digital technology use, but these efforts are to some extent limited by the portability of mobile media and the freedoms this gives its users. It has become difficult, at any age to be fully integrated into society without using digital devices.</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6.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0315" y="2322340"/>
            <a:ext cx="4736015" cy="2313360"/>
          </a:xfrm>
          <a:prstGeom prst="rect">
            <a:avLst/>
          </a:prstGeom>
        </p:spPr>
      </p:pic>
      <p:sp>
        <p:nvSpPr>
          <p:cNvPr id="7" name="TextBox 6"/>
          <p:cNvSpPr txBox="1"/>
          <p:nvPr/>
        </p:nvSpPr>
        <p:spPr>
          <a:xfrm>
            <a:off x="5785844" y="4548934"/>
            <a:ext cx="3206496"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Dreamstime</a:t>
            </a:r>
            <a:endParaRPr lang="en-US" sz="1000" dirty="0">
              <a:solidFill>
                <a:srgbClr val="FFFFFF"/>
              </a:solidFill>
            </a:endParaRPr>
          </a:p>
        </p:txBody>
      </p:sp>
    </p:spTree>
    <p:extLst>
      <p:ext uri="{BB962C8B-B14F-4D97-AF65-F5344CB8AC3E}">
        <p14:creationId xmlns:p14="http://schemas.microsoft.com/office/powerpoint/2010/main" val="3983196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HEALTH CARE</a:t>
            </a:r>
          </a:p>
        </p:txBody>
      </p:sp>
      <p:sp>
        <p:nvSpPr>
          <p:cNvPr id="3" name="Content Placeholder 2"/>
          <p:cNvSpPr>
            <a:spLocks noGrp="1"/>
          </p:cNvSpPr>
          <p:nvPr>
            <p:ph idx="1"/>
          </p:nvPr>
        </p:nvSpPr>
        <p:spPr>
          <a:xfrm>
            <a:off x="888739" y="1723489"/>
            <a:ext cx="4015100" cy="4525963"/>
          </a:xfrm>
        </p:spPr>
        <p:txBody>
          <a:bodyPr>
            <a:normAutofit fontScale="850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internet and digital media have come to have a profound influence on people’s health care and therefore their health, both physical and mental.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storage, management, and transmission of health-related data now increasingly occur digitally. Technology also supports and influences clinical decision making and facilitates patient care, often from a distance.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While it is clear that health care practices are changing in high-tech digital societies, the impact of these </a:t>
            </a:r>
            <a:r>
              <a:rPr lang="en-US" sz="1900" i="1" dirty="0">
                <a:solidFill>
                  <a:srgbClr val="FFFFFF"/>
                </a:solidFill>
                <a:effectLst>
                  <a:outerShdw blurRad="50800" dist="38100" dir="2700000" algn="tl" rotWithShape="0">
                    <a:srgbClr val="000000">
                      <a:alpha val="43000"/>
                    </a:srgbClr>
                  </a:outerShdw>
                </a:effectLst>
                <a:latin typeface="Helvetica"/>
                <a:cs typeface="Helvetica"/>
              </a:rPr>
              <a:t>e-health or telehealth</a:t>
            </a:r>
            <a:r>
              <a:rPr lang="en-US" sz="1900" dirty="0">
                <a:solidFill>
                  <a:srgbClr val="FFFFFF"/>
                </a:solidFill>
                <a:effectLst>
                  <a:outerShdw blurRad="50800" dist="38100" dir="2700000" algn="tl" rotWithShape="0">
                    <a:srgbClr val="000000">
                      <a:alpha val="43000"/>
                    </a:srgbClr>
                  </a:outerShdw>
                </a:effectLst>
                <a:latin typeface="Helvetica"/>
                <a:cs typeface="Helvetica"/>
              </a:rPr>
              <a:t> changes is not yet clear.</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7.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11181" y="1417637"/>
            <a:ext cx="3771169" cy="3623601"/>
          </a:xfrm>
          <a:prstGeom prst="rect">
            <a:avLst/>
          </a:prstGeom>
        </p:spPr>
      </p:pic>
      <p:sp>
        <p:nvSpPr>
          <p:cNvPr id="7" name="TextBox 6"/>
          <p:cNvSpPr txBox="1"/>
          <p:nvPr/>
        </p:nvSpPr>
        <p:spPr>
          <a:xfrm>
            <a:off x="5699534" y="5003111"/>
            <a:ext cx="3206496" cy="246221"/>
          </a:xfrm>
          <a:prstGeom prst="rect">
            <a:avLst/>
          </a:prstGeom>
          <a:noFill/>
        </p:spPr>
        <p:txBody>
          <a:bodyPr wrap="square" rtlCol="0">
            <a:spAutoFit/>
          </a:bodyPr>
          <a:lstStyle/>
          <a:p>
            <a:pPr algn="ctr"/>
            <a:r>
              <a:rPr lang="en-US" sz="1000" dirty="0">
                <a:solidFill>
                  <a:srgbClr val="FFFFFF"/>
                </a:solidFill>
              </a:rPr>
              <a:t>Image Source: </a:t>
            </a:r>
            <a:r>
              <a:rPr lang="en-US" sz="1000" dirty="0" err="1">
                <a:solidFill>
                  <a:srgbClr val="FFFFFF"/>
                </a:solidFill>
              </a:rPr>
              <a:t>Fotolia.com</a:t>
            </a:r>
            <a:endParaRPr lang="en-US" sz="1000" dirty="0">
              <a:solidFill>
                <a:srgbClr val="FFFFFF"/>
              </a:solidFill>
            </a:endParaRPr>
          </a:p>
        </p:txBody>
      </p:sp>
    </p:spTree>
    <p:extLst>
      <p:ext uri="{BB962C8B-B14F-4D97-AF65-F5344CB8AC3E}">
        <p14:creationId xmlns:p14="http://schemas.microsoft.com/office/powerpoint/2010/main" val="1530248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HEALTH CARE</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0" y="1489586"/>
            <a:ext cx="4822492" cy="5081765"/>
          </a:xfrm>
        </p:spPr>
        <p:txBody>
          <a:bodyPr>
            <a:noAutofit/>
          </a:bodyPr>
          <a:lstStyle/>
          <a:p>
            <a:pPr marL="0" indent="0">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Most people now look for health information online in addition to turning to their physicians, friends, and family. </a:t>
            </a:r>
          </a:p>
          <a:p>
            <a:pPr marL="0" indent="0">
              <a:buNone/>
            </a:pPr>
            <a:endParaRPr lang="en-US" sz="1400" dirty="0">
              <a:solidFill>
                <a:srgbClr val="FFFFFF"/>
              </a:solidFill>
              <a:effectLst>
                <a:outerShdw blurRad="50800" dist="38100" dir="2700000" algn="tl" rotWithShape="0">
                  <a:srgbClr val="000000">
                    <a:alpha val="43000"/>
                  </a:srgbClr>
                </a:outerShdw>
              </a:effectLst>
              <a:latin typeface="Helvetica"/>
              <a:cs typeface="Helvetica"/>
            </a:endParaRPr>
          </a:p>
          <a:p>
            <a:pPr marL="0" indent="0">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What has been called “peer-to-peer” health care is flourishing—reminiscent of the ways that people helped one another in tribal communities that did not have access to modern medicine.</a:t>
            </a:r>
          </a:p>
          <a:p>
            <a:pPr marL="0" indent="0">
              <a:buNone/>
            </a:pPr>
            <a:endParaRPr lang="en-US" sz="1400" dirty="0">
              <a:solidFill>
                <a:srgbClr val="FFFFFF"/>
              </a:solidFill>
              <a:effectLst>
                <a:outerShdw blurRad="50800" dist="38100" dir="2700000" algn="tl" rotWithShape="0">
                  <a:srgbClr val="000000">
                    <a:alpha val="43000"/>
                  </a:srgbClr>
                </a:outerShdw>
              </a:effectLst>
              <a:latin typeface="Helvetica"/>
              <a:cs typeface="Helvetica"/>
            </a:endParaRPr>
          </a:p>
          <a:p>
            <a:pPr marL="0" indent="0">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In general, both online and offline, the larger one’s network, the greater the health benefits. Online, people help one another find information, goods, and services that can improve their health, both physical and mental.</a:t>
            </a:r>
          </a:p>
          <a:p>
            <a:pPr marL="0" indent="0">
              <a:buNone/>
            </a:pPr>
            <a:endParaRPr lang="en-US" sz="1400" dirty="0">
              <a:solidFill>
                <a:srgbClr val="FFFFFF"/>
              </a:solidFill>
              <a:effectLst>
                <a:outerShdw blurRad="50800" dist="38100" dir="2700000" algn="tl" rotWithShape="0">
                  <a:srgbClr val="000000">
                    <a:alpha val="43000"/>
                  </a:srgbClr>
                </a:outerShdw>
              </a:effectLst>
              <a:latin typeface="Helvetica"/>
              <a:cs typeface="Helvetica"/>
            </a:endParaRPr>
          </a:p>
          <a:p>
            <a:pPr marL="0" indent="0">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There are over 50,000 health-related apps, for diet, exercise, stress management, smoking cessation and dealing with chronic conditions.</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sp>
        <p:nvSpPr>
          <p:cNvPr id="9" name="TextBox 8"/>
          <p:cNvSpPr txBox="1"/>
          <p:nvPr/>
        </p:nvSpPr>
        <p:spPr>
          <a:xfrm>
            <a:off x="5428276" y="4722361"/>
            <a:ext cx="3206496" cy="246221"/>
          </a:xfrm>
          <a:prstGeom prst="rect">
            <a:avLst/>
          </a:prstGeom>
          <a:noFill/>
        </p:spPr>
        <p:txBody>
          <a:bodyPr wrap="square" rtlCol="0">
            <a:spAutoFit/>
          </a:bodyPr>
          <a:lstStyle/>
          <a:p>
            <a:pPr algn="ctr"/>
            <a:r>
              <a:rPr lang="en-US" sz="1000" dirty="0">
                <a:solidFill>
                  <a:srgbClr val="FFFFFF"/>
                </a:solidFill>
              </a:rPr>
              <a:t>Image Source: 123rf.com</a:t>
            </a:r>
          </a:p>
        </p:txBody>
      </p:sp>
      <p:pic>
        <p:nvPicPr>
          <p:cNvPr id="10" name="Picture 9" descr="8.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279692" y="1622322"/>
            <a:ext cx="3671649" cy="3028801"/>
          </a:xfrm>
          <a:prstGeom prst="rect">
            <a:avLst/>
          </a:prstGeom>
        </p:spPr>
      </p:pic>
    </p:spTree>
    <p:extLst>
      <p:ext uri="{BB962C8B-B14F-4D97-AF65-F5344CB8AC3E}">
        <p14:creationId xmlns:p14="http://schemas.microsoft.com/office/powerpoint/2010/main" val="4275792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RELIGION</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876420" y="1649516"/>
            <a:ext cx="4064290" cy="4532845"/>
          </a:xfrm>
        </p:spPr>
        <p:txBody>
          <a:bodyPr>
            <a:normAutofit fontScale="85000" lnSpcReduction="10000"/>
          </a:bodyPr>
          <a:lstStyle/>
          <a:p>
            <a:pPr marL="0" indent="0">
              <a:lnSpc>
                <a:spcPct val="13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For many in technologically developed societies, the practice of religion has been transformed by the ubiquity of the internet and social media in their lives. </a:t>
            </a:r>
          </a:p>
          <a:p>
            <a:pPr marL="0" indent="0">
              <a:lnSpc>
                <a:spcPct val="13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3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Now, many religious services take place online and can be attended from a distance. </a:t>
            </a:r>
            <a:r>
              <a:rPr lang="en-US" sz="1900" i="1" dirty="0" err="1">
                <a:solidFill>
                  <a:srgbClr val="FFFFFF"/>
                </a:solidFill>
                <a:effectLst>
                  <a:outerShdw blurRad="50800" dist="38100" dir="2700000" algn="tl" rotWithShape="0">
                    <a:srgbClr val="000000">
                      <a:alpha val="43000"/>
                    </a:srgbClr>
                  </a:outerShdw>
                </a:effectLst>
                <a:latin typeface="Helvetica"/>
                <a:cs typeface="Helvetica"/>
              </a:rPr>
              <a:t>Cyberchurches</a:t>
            </a:r>
            <a:r>
              <a:rPr lang="en-US" sz="1900" dirty="0">
                <a:solidFill>
                  <a:srgbClr val="FFFFFF"/>
                </a:solidFill>
                <a:effectLst>
                  <a:outerShdw blurRad="50800" dist="38100" dir="2700000" algn="tl" rotWithShape="0">
                    <a:srgbClr val="000000">
                      <a:alpha val="43000"/>
                    </a:srgbClr>
                  </a:outerShdw>
                </a:effectLst>
                <a:latin typeface="Helvetica"/>
                <a:cs typeface="Helvetica"/>
              </a:rPr>
              <a:t> have evolved from web forums to fully interactive sites in which members can view and engage in a service online or even take part in one as an avatar in the virtual reality “world” Second Life.</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1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04503" y="1245032"/>
            <a:ext cx="4016412" cy="3391357"/>
          </a:xfrm>
          <a:prstGeom prst="rect">
            <a:avLst/>
          </a:prstGeom>
        </p:spPr>
      </p:pic>
      <p:sp>
        <p:nvSpPr>
          <p:cNvPr id="7" name="TextBox 6"/>
          <p:cNvSpPr txBox="1"/>
          <p:nvPr/>
        </p:nvSpPr>
        <p:spPr>
          <a:xfrm rot="19751638">
            <a:off x="5989693" y="3853375"/>
            <a:ext cx="3206496"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Depositphotos</a:t>
            </a:r>
            <a:endParaRPr lang="en-US" sz="1000" dirty="0">
              <a:solidFill>
                <a:srgbClr val="FFFFFF"/>
              </a:solidFill>
            </a:endParaRPr>
          </a:p>
        </p:txBody>
      </p:sp>
    </p:spTree>
    <p:extLst>
      <p:ext uri="{BB962C8B-B14F-4D97-AF65-F5344CB8AC3E}">
        <p14:creationId xmlns:p14="http://schemas.microsoft.com/office/powerpoint/2010/main" val="510554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RELIGION</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876420" y="1698832"/>
            <a:ext cx="3475967" cy="4429123"/>
          </a:xfrm>
        </p:spPr>
        <p:txBody>
          <a:bodyPr>
            <a:normAutofit fontScale="850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Media use not only increases people’s access to religion but can also supplement their understanding of it.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Websites, forums, and social media permit people to share, discuss, and debate religious issues. Spirituality in general has received a boost from the number of sites devoted to spiritual issues.</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openness of the internet is a problem for those who wish to utilize these applications but keep their worship private, however.</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8" name="Picture 7" descr="12.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77434" y="1245032"/>
            <a:ext cx="3909366" cy="3008469"/>
          </a:xfrm>
          <a:prstGeom prst="rect">
            <a:avLst/>
          </a:prstGeom>
          <a:effectLst>
            <a:outerShdw blurRad="50800" dist="38100" dir="2700000" algn="tl" rotWithShape="0">
              <a:srgbClr val="000000">
                <a:alpha val="43000"/>
              </a:srgbClr>
            </a:outerShdw>
          </a:effectLst>
        </p:spPr>
      </p:pic>
      <p:sp>
        <p:nvSpPr>
          <p:cNvPr id="9" name="TextBox 8"/>
          <p:cNvSpPr txBox="1"/>
          <p:nvPr/>
        </p:nvSpPr>
        <p:spPr>
          <a:xfrm>
            <a:off x="5810504" y="4192035"/>
            <a:ext cx="3206496" cy="246221"/>
          </a:xfrm>
          <a:prstGeom prst="rect">
            <a:avLst/>
          </a:prstGeom>
          <a:noFill/>
        </p:spPr>
        <p:txBody>
          <a:bodyPr wrap="square" rtlCol="0">
            <a:spAutoFit/>
          </a:bodyPr>
          <a:lstStyle/>
          <a:p>
            <a:pPr algn="ctr"/>
            <a:r>
              <a:rPr lang="en-US" sz="1000" dirty="0">
                <a:solidFill>
                  <a:srgbClr val="FFFFFF"/>
                </a:solidFill>
              </a:rPr>
              <a:t>Image Source: </a:t>
            </a:r>
            <a:r>
              <a:rPr lang="en-US" sz="1000" dirty="0" err="1">
                <a:solidFill>
                  <a:srgbClr val="FFFFFF"/>
                </a:solidFill>
              </a:rPr>
              <a:t>Depositphotos</a:t>
            </a:r>
            <a:endParaRPr lang="en-US" sz="1000" dirty="0">
              <a:solidFill>
                <a:srgbClr val="FFFFFF"/>
              </a:solidFill>
            </a:endParaRPr>
          </a:p>
        </p:txBody>
      </p:sp>
    </p:spTree>
    <p:extLst>
      <p:ext uri="{BB962C8B-B14F-4D97-AF65-F5344CB8AC3E}">
        <p14:creationId xmlns:p14="http://schemas.microsoft.com/office/powerpoint/2010/main" val="1751429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WORK AND COMMERCE</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888739" y="1489587"/>
            <a:ext cx="4125713" cy="4933336"/>
          </a:xfrm>
        </p:spPr>
        <p:txBody>
          <a:bodyPr>
            <a:normAutofit fontScale="850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Work has undergone a massive transformation in the digital age, as the internet and digital media have become a critical part of organizing and transacting all kinds of business.</a:t>
            </a: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 </a:t>
            </a: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Computers and mobile media are used in countless organizational settings in a number of ways, from gathering data to organizing it to providing shared spaces for work.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In many companies and organizations, work is done and business is transacted in a number of spatially distributed settings, all coordinated via computer. This may be contributing to the popularization and spread of more collaborative, less hierarchical work practices.</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1641" y="1841805"/>
            <a:ext cx="3525359" cy="3031808"/>
          </a:xfrm>
          <a:prstGeom prst="rect">
            <a:avLst/>
          </a:prstGeom>
        </p:spPr>
      </p:pic>
      <p:sp>
        <p:nvSpPr>
          <p:cNvPr id="7" name="TextBox 6"/>
          <p:cNvSpPr txBox="1"/>
          <p:nvPr/>
        </p:nvSpPr>
        <p:spPr>
          <a:xfrm>
            <a:off x="5810504" y="5004603"/>
            <a:ext cx="3206496" cy="246221"/>
          </a:xfrm>
          <a:prstGeom prst="rect">
            <a:avLst/>
          </a:prstGeom>
          <a:noFill/>
        </p:spPr>
        <p:txBody>
          <a:bodyPr wrap="square" rtlCol="0">
            <a:spAutoFit/>
          </a:bodyPr>
          <a:lstStyle/>
          <a:p>
            <a:pPr algn="r"/>
            <a:r>
              <a:rPr lang="en-US" sz="1000" dirty="0">
                <a:solidFill>
                  <a:srgbClr val="FFFFFF"/>
                </a:solidFill>
              </a:rPr>
              <a:t>Image Source:  hcpl.net</a:t>
            </a:r>
          </a:p>
        </p:txBody>
      </p:sp>
    </p:spTree>
    <p:extLst>
      <p:ext uri="{BB962C8B-B14F-4D97-AF65-F5344CB8AC3E}">
        <p14:creationId xmlns:p14="http://schemas.microsoft.com/office/powerpoint/2010/main" val="3546276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WORK AND COMMERCE</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876411" y="1670001"/>
            <a:ext cx="4087708" cy="4839706"/>
          </a:xfrm>
        </p:spPr>
        <p:txBody>
          <a:bodyPr>
            <a:normAutofit fontScale="850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Virtual organizations—sometimes called </a:t>
            </a:r>
            <a:r>
              <a:rPr lang="en-US" sz="1900" i="1" dirty="0">
                <a:solidFill>
                  <a:srgbClr val="FFFFFF"/>
                </a:solidFill>
                <a:effectLst>
                  <a:outerShdw blurRad="50800" dist="38100" dir="2700000" algn="tl" rotWithShape="0">
                    <a:srgbClr val="000000">
                      <a:alpha val="43000"/>
                    </a:srgbClr>
                  </a:outerShdw>
                </a:effectLst>
                <a:latin typeface="Helvetica"/>
                <a:cs typeface="Helvetica"/>
              </a:rPr>
              <a:t>distributed work groups, virtual teams</a:t>
            </a:r>
            <a:r>
              <a:rPr lang="en-US" sz="1900" dirty="0">
                <a:solidFill>
                  <a:srgbClr val="FFFFFF"/>
                </a:solidFill>
                <a:effectLst>
                  <a:outerShdw blurRad="50800" dist="38100" dir="2700000" algn="tl" rotWithShape="0">
                    <a:srgbClr val="000000">
                      <a:alpha val="43000"/>
                    </a:srgbClr>
                  </a:outerShdw>
                </a:effectLst>
                <a:latin typeface="Helvetica"/>
                <a:cs typeface="Helvetica"/>
              </a:rPr>
              <a:t>, or </a:t>
            </a:r>
            <a:r>
              <a:rPr lang="en-US" sz="1900" i="1" dirty="0">
                <a:solidFill>
                  <a:srgbClr val="FFFFFF"/>
                </a:solidFill>
                <a:effectLst>
                  <a:outerShdw blurRad="50800" dist="38100" dir="2700000" algn="tl" rotWithShape="0">
                    <a:srgbClr val="000000">
                      <a:alpha val="43000"/>
                    </a:srgbClr>
                  </a:outerShdw>
                </a:effectLst>
                <a:latin typeface="Helvetica"/>
                <a:cs typeface="Helvetica"/>
              </a:rPr>
              <a:t>knowledge networks</a:t>
            </a:r>
            <a:r>
              <a:rPr lang="en-US" sz="1900" dirty="0">
                <a:solidFill>
                  <a:srgbClr val="FFFFFF"/>
                </a:solidFill>
                <a:effectLst>
                  <a:outerShdw blurRad="50800" dist="38100" dir="2700000" algn="tl" rotWithShape="0">
                    <a:srgbClr val="000000">
                      <a:alpha val="43000"/>
                    </a:srgbClr>
                  </a:outerShdw>
                </a:effectLst>
                <a:latin typeface="Helvetica"/>
                <a:cs typeface="Helvetica"/>
              </a:rPr>
              <a:t>—are now prevalent.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These online work groups and their mobile equivalents can be quite successful in helping spatially separated people accomplish tasks together. People can work on multiple projects with multiple teams online.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Digital technologies like Skype and social media enable people to work and network together efficiently and effectively. The introduction of such technologies has provided sizable gains in productivity for many businesses.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501148" y="1542310"/>
            <a:ext cx="3294626" cy="3294626"/>
          </a:xfrm>
          <a:prstGeom prst="rect">
            <a:avLst/>
          </a:prstGeom>
        </p:spPr>
      </p:pic>
      <p:sp>
        <p:nvSpPr>
          <p:cNvPr id="7" name="TextBox 6"/>
          <p:cNvSpPr txBox="1"/>
          <p:nvPr/>
        </p:nvSpPr>
        <p:spPr>
          <a:xfrm>
            <a:off x="6009968" y="4868650"/>
            <a:ext cx="2668650" cy="246221"/>
          </a:xfrm>
          <a:prstGeom prst="rect">
            <a:avLst/>
          </a:prstGeom>
          <a:noFill/>
        </p:spPr>
        <p:txBody>
          <a:bodyPr wrap="square" rtlCol="0">
            <a:spAutoFit/>
          </a:bodyPr>
          <a:lstStyle/>
          <a:p>
            <a:pPr algn="r"/>
            <a:r>
              <a:rPr lang="en-US" sz="1000" dirty="0">
                <a:solidFill>
                  <a:srgbClr val="FFFFFF"/>
                </a:solidFill>
              </a:rPr>
              <a:t>Image Source: free-</a:t>
            </a:r>
            <a:r>
              <a:rPr lang="en-US" sz="1000" dirty="0" err="1">
                <a:solidFill>
                  <a:srgbClr val="FFFFFF"/>
                </a:solidFill>
              </a:rPr>
              <a:t>illustrations.gatag.ney</a:t>
            </a:r>
            <a:endParaRPr lang="en-US" sz="1000" dirty="0">
              <a:solidFill>
                <a:srgbClr val="FFFFFF"/>
              </a:solidFill>
            </a:endParaRPr>
          </a:p>
        </p:txBody>
      </p:sp>
    </p:spTree>
    <p:extLst>
      <p:ext uri="{BB962C8B-B14F-4D97-AF65-F5344CB8AC3E}">
        <p14:creationId xmlns:p14="http://schemas.microsoft.com/office/powerpoint/2010/main" val="3787268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WORK AND COMMERCE</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851751" y="1674174"/>
            <a:ext cx="3779243" cy="4851988"/>
          </a:xfrm>
        </p:spPr>
        <p:txBody>
          <a:bodyPr>
            <a:normAutofit fontScale="925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ATM machines have displaced some bank tellers, bloggers have pushed out some journalists, online travel sites have supplanted some travel agents, and robots, already being used in manufacturing, may someday replace some kinds of personal assistants and even caregivers.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Because some jobs can be done anywhere once digitized, they can be outsourced to other areas, including other countries, where they may be done for lower wages.</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1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6158" y="1775384"/>
            <a:ext cx="3809872" cy="3809872"/>
          </a:xfrm>
          <a:prstGeom prst="rect">
            <a:avLst/>
          </a:prstGeom>
        </p:spPr>
      </p:pic>
      <p:sp>
        <p:nvSpPr>
          <p:cNvPr id="7" name="TextBox 6"/>
          <p:cNvSpPr txBox="1"/>
          <p:nvPr/>
        </p:nvSpPr>
        <p:spPr>
          <a:xfrm>
            <a:off x="6652924" y="5585256"/>
            <a:ext cx="2302426"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Freepik</a:t>
            </a:r>
            <a:endParaRPr lang="en-US" sz="1000" dirty="0">
              <a:solidFill>
                <a:srgbClr val="FFFFFF"/>
              </a:solidFill>
            </a:endParaRPr>
          </a:p>
        </p:txBody>
      </p:sp>
    </p:spTree>
    <p:extLst>
      <p:ext uri="{BB962C8B-B14F-4D97-AF65-F5344CB8AC3E}">
        <p14:creationId xmlns:p14="http://schemas.microsoft.com/office/powerpoint/2010/main" val="3818025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EDUCATION AND LIBRARIES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722483" y="1601178"/>
            <a:ext cx="4281779" cy="4808307"/>
          </a:xfrm>
        </p:spPr>
        <p:txBody>
          <a:bodyPr>
            <a:normAutofit fontScale="850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Computers and digital technology are now found in classrooms at all levels and libraries the world over.</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Informational materials, lessons, and whole curricula can be delivered in online </a:t>
            </a:r>
            <a:r>
              <a:rPr lang="en-US" sz="1900" i="1" dirty="0">
                <a:solidFill>
                  <a:srgbClr val="FFFFFF"/>
                </a:solidFill>
                <a:effectLst>
                  <a:outerShdw blurRad="50800" dist="38100" dir="2700000" algn="tl" rotWithShape="0">
                    <a:srgbClr val="000000">
                      <a:alpha val="43000"/>
                    </a:srgbClr>
                  </a:outerShdw>
                </a:effectLst>
                <a:latin typeface="Helvetica"/>
                <a:cs typeface="Helvetica"/>
              </a:rPr>
              <a:t>e-learning</a:t>
            </a:r>
            <a:r>
              <a:rPr lang="en-US" sz="1900" dirty="0">
                <a:solidFill>
                  <a:srgbClr val="FFFFFF"/>
                </a:solidFill>
                <a:effectLst>
                  <a:outerShdw blurRad="50800" dist="38100" dir="2700000" algn="tl" rotWithShape="0">
                    <a:srgbClr val="000000">
                      <a:alpha val="43000"/>
                    </a:srgbClr>
                  </a:outerShdw>
                </a:effectLst>
                <a:latin typeface="Helvetica"/>
                <a:cs typeface="Helvetica"/>
              </a:rPr>
              <a:t> (or </a:t>
            </a:r>
            <a:r>
              <a:rPr lang="en-US" sz="1900" i="1" dirty="0">
                <a:solidFill>
                  <a:srgbClr val="FFFFFF"/>
                </a:solidFill>
                <a:effectLst>
                  <a:outerShdw blurRad="50800" dist="38100" dir="2700000" algn="tl" rotWithShape="0">
                    <a:srgbClr val="000000">
                      <a:alpha val="43000"/>
                    </a:srgbClr>
                  </a:outerShdw>
                </a:effectLst>
                <a:latin typeface="Helvetica"/>
                <a:cs typeface="Helvetica"/>
              </a:rPr>
              <a:t>distance learning</a:t>
            </a:r>
            <a:r>
              <a:rPr lang="en-US" sz="1900" dirty="0">
                <a:solidFill>
                  <a:srgbClr val="FFFFFF"/>
                </a:solidFill>
                <a:effectLst>
                  <a:outerShdw blurRad="50800" dist="38100" dir="2700000" algn="tl" rotWithShape="0">
                    <a:srgbClr val="000000">
                      <a:alpha val="43000"/>
                    </a:srgbClr>
                  </a:outerShdw>
                </a:effectLst>
                <a:latin typeface="Helvetica"/>
                <a:cs typeface="Helvetica"/>
              </a:rPr>
              <a:t>) environments, and this has become a popular option for the delivery of educational materials. During the global covid-19 pandemic, this kind of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delivery became necessary</a:t>
            </a:r>
            <a:r>
              <a:rPr lang="en-US" sz="1900" dirty="0">
                <a:solidFill>
                  <a:srgbClr val="FFFFFF"/>
                </a:solidFill>
                <a:effectLst>
                  <a:outerShdw blurRad="50800" dist="38100" dir="2700000" algn="tl" rotWithShape="0">
                    <a:srgbClr val="000000">
                      <a:alpha val="43000"/>
                    </a:srgbClr>
                  </a:outerShdw>
                </a:effectLst>
                <a:latin typeface="Helvetica"/>
                <a:cs typeface="Helvetica"/>
              </a:rPr>
              <a:t>.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Additionally, “hybrid” or “blended” educational settings, which are partly online and partly face-to-face, are becoming more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prevalent and popular. </a:t>
            </a: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2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86708" y="1602767"/>
            <a:ext cx="3657292" cy="3816999"/>
          </a:xfrm>
          <a:prstGeom prst="rect">
            <a:avLst/>
          </a:prstGeom>
        </p:spPr>
      </p:pic>
      <p:sp>
        <p:nvSpPr>
          <p:cNvPr id="7" name="TextBox 6"/>
          <p:cNvSpPr txBox="1"/>
          <p:nvPr/>
        </p:nvSpPr>
        <p:spPr>
          <a:xfrm>
            <a:off x="6011776" y="5412426"/>
            <a:ext cx="2302426"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Dreamstime.com</a:t>
            </a:r>
            <a:endParaRPr lang="en-US" sz="1000" dirty="0">
              <a:solidFill>
                <a:srgbClr val="FFFFFF"/>
              </a:solidFill>
            </a:endParaRPr>
          </a:p>
        </p:txBody>
      </p:sp>
    </p:spTree>
    <p:extLst>
      <p:ext uri="{BB962C8B-B14F-4D97-AF65-F5344CB8AC3E}">
        <p14:creationId xmlns:p14="http://schemas.microsoft.com/office/powerpoint/2010/main" val="365700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EDUCATION AND LIBRARIES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390831" y="1282020"/>
            <a:ext cx="4586749" cy="5502238"/>
          </a:xfrm>
        </p:spPr>
        <p:txBody>
          <a:bodyPr>
            <a:normAutofit fontScale="92500" lnSpcReduction="10000"/>
          </a:bodyPr>
          <a:lstStyle/>
          <a:p>
            <a:pPr marL="0" indent="0">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In many ways, schools, schooling, libraries and institutions of higher education no longer resemble their counterparts of the early 2000s—or even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the 2010s. </a:t>
            </a: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But while digital technology has certainly had a tremendous effect, print books remain central to  reading and learning experiences. </a:t>
            </a:r>
            <a:r>
              <a:rPr lang="en-US" sz="1700" dirty="0">
                <a:solidFill>
                  <a:srgbClr val="FFFFFF"/>
                </a:solidFill>
                <a:effectLst>
                  <a:outerShdw blurRad="50800" dist="38100" dir="2700000" algn="tl" rotWithShape="0">
                    <a:srgbClr val="000000">
                      <a:alpha val="43000"/>
                    </a:srgbClr>
                  </a:outerShdw>
                </a:effectLst>
                <a:latin typeface="Helvetica"/>
                <a:cs typeface="Helvetica"/>
              </a:rPr>
              <a:t>M</a:t>
            </a:r>
            <a:r>
              <a:rPr lang="en-US" sz="1700" dirty="0" smtClean="0">
                <a:solidFill>
                  <a:srgbClr val="FFFFFF"/>
                </a:solidFill>
                <a:effectLst>
                  <a:outerShdw blurRad="50800" dist="38100" dir="2700000" algn="tl" rotWithShape="0">
                    <a:srgbClr val="000000">
                      <a:alpha val="43000"/>
                    </a:srgbClr>
                  </a:outerShdw>
                </a:effectLst>
                <a:latin typeface="Helvetica"/>
                <a:cs typeface="Helvetica"/>
              </a:rPr>
              <a:t>ore </a:t>
            </a:r>
            <a:r>
              <a:rPr lang="en-US" sz="1700" dirty="0">
                <a:solidFill>
                  <a:srgbClr val="FFFFFF"/>
                </a:solidFill>
                <a:effectLst>
                  <a:outerShdw blurRad="50800" dist="38100" dir="2700000" algn="tl" rotWithShape="0">
                    <a:srgbClr val="000000">
                      <a:alpha val="43000"/>
                    </a:srgbClr>
                  </a:outerShdw>
                </a:effectLst>
                <a:latin typeface="Helvetica"/>
                <a:cs typeface="Helvetica"/>
              </a:rPr>
              <a:t>Americans than ever are reading, </a:t>
            </a:r>
            <a:r>
              <a:rPr lang="en-US" sz="1700" dirty="0" smtClean="0">
                <a:solidFill>
                  <a:srgbClr val="FFFFFF"/>
                </a:solidFill>
                <a:effectLst>
                  <a:outerShdw blurRad="50800" dist="38100" dir="2700000" algn="tl" rotWithShape="0">
                    <a:srgbClr val="000000">
                      <a:alpha val="43000"/>
                    </a:srgbClr>
                  </a:outerShdw>
                </a:effectLst>
                <a:latin typeface="Helvetica"/>
                <a:cs typeface="Helvetica"/>
              </a:rPr>
              <a:t>including e-books and print books.</a:t>
            </a:r>
            <a:r>
              <a:rPr lang="en-US" sz="1700" dirty="0" smtClean="0">
                <a:solidFill>
                  <a:srgbClr val="FFFFFF"/>
                </a:solidFill>
                <a:effectLst>
                  <a:outerShdw blurRad="50800" dist="38100" dir="2700000" algn="tl" rotWithShape="0">
                    <a:srgbClr val="000000">
                      <a:alpha val="43000"/>
                    </a:srgbClr>
                  </a:outerShdw>
                </a:effectLst>
                <a:latin typeface="Helvetica"/>
                <a:cs typeface="Helvetica"/>
              </a:rPr>
              <a:t> </a:t>
            </a:r>
            <a:endParaRPr lang="en-US" sz="17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7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Still, reading books and </a:t>
            </a:r>
            <a:r>
              <a:rPr lang="en-US" sz="1700" dirty="0" smtClean="0">
                <a:solidFill>
                  <a:srgbClr val="FFFFFF"/>
                </a:solidFill>
                <a:effectLst>
                  <a:outerShdw blurRad="50800" dist="38100" dir="2700000" algn="tl" rotWithShape="0">
                    <a:srgbClr val="000000">
                      <a:alpha val="43000"/>
                    </a:srgbClr>
                  </a:outerShdw>
                </a:effectLst>
                <a:latin typeface="Helvetica"/>
                <a:cs typeface="Helvetica"/>
              </a:rPr>
              <a:t>other material online, on e-readers, and </a:t>
            </a:r>
            <a:r>
              <a:rPr lang="en-US" sz="1700" dirty="0">
                <a:solidFill>
                  <a:srgbClr val="FFFFFF"/>
                </a:solidFill>
                <a:effectLst>
                  <a:outerShdw blurRad="50800" dist="38100" dir="2700000" algn="tl" rotWithShape="0">
                    <a:srgbClr val="000000">
                      <a:alpha val="43000"/>
                    </a:srgbClr>
                  </a:outerShdw>
                </a:effectLst>
                <a:latin typeface="Helvetica"/>
                <a:cs typeface="Helvetica"/>
              </a:rPr>
              <a:t>on the go has become a primary way to </a:t>
            </a:r>
            <a:r>
              <a:rPr lang="en-US" sz="1700" dirty="0" smtClean="0">
                <a:solidFill>
                  <a:srgbClr val="FFFFFF"/>
                </a:solidFill>
                <a:effectLst>
                  <a:outerShdw blurRad="50800" dist="38100" dir="2700000" algn="tl" rotWithShape="0">
                    <a:srgbClr val="000000">
                      <a:alpha val="43000"/>
                    </a:srgbClr>
                  </a:outerShdw>
                </a:effectLst>
                <a:latin typeface="Helvetica"/>
                <a:cs typeface="Helvetica"/>
              </a:rPr>
              <a:t>access </a:t>
            </a:r>
            <a:r>
              <a:rPr lang="en-US" sz="1700" dirty="0">
                <a:solidFill>
                  <a:srgbClr val="FFFFFF"/>
                </a:solidFill>
                <a:effectLst>
                  <a:outerShdw blurRad="50800" dist="38100" dir="2700000" algn="tl" rotWithShape="0">
                    <a:srgbClr val="000000">
                      <a:alpha val="43000"/>
                    </a:srgbClr>
                  </a:outerShdw>
                </a:effectLst>
                <a:latin typeface="Helvetica"/>
                <a:cs typeface="Helvetica"/>
              </a:rPr>
              <a:t>information, especially up-to-date information.</a:t>
            </a:r>
          </a:p>
          <a:p>
            <a:pPr marL="0" indent="0">
              <a:lnSpc>
                <a:spcPct val="120000"/>
              </a:lnSpc>
              <a:buNone/>
            </a:pPr>
            <a:endParaRPr lang="en-US" sz="17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Teachers and librarians must grapple with </a:t>
            </a:r>
            <a:r>
              <a:rPr lang="en-US" sz="1700" dirty="0" smtClean="0">
                <a:solidFill>
                  <a:srgbClr val="FFFFFF"/>
                </a:solidFill>
                <a:effectLst>
                  <a:outerShdw blurRad="50800" dist="38100" dir="2700000" algn="tl" rotWithShape="0">
                    <a:srgbClr val="000000">
                      <a:alpha val="43000"/>
                    </a:srgbClr>
                  </a:outerShdw>
                </a:effectLst>
                <a:latin typeface="Helvetica"/>
                <a:cs typeface="Helvetica"/>
              </a:rPr>
              <a:t>and adapt to these </a:t>
            </a:r>
            <a:r>
              <a:rPr lang="en-US" sz="1700" dirty="0">
                <a:solidFill>
                  <a:srgbClr val="FFFFFF"/>
                </a:solidFill>
                <a:effectLst>
                  <a:outerShdw blurRad="50800" dist="38100" dir="2700000" algn="tl" rotWithShape="0">
                    <a:srgbClr val="000000">
                      <a:alpha val="43000"/>
                    </a:srgbClr>
                  </a:outerShdw>
                </a:effectLst>
                <a:latin typeface="Helvetica"/>
                <a:cs typeface="Helvetica"/>
              </a:rPr>
              <a:t>new realities.</a:t>
            </a:r>
          </a:p>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26.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4686" y="1282019"/>
            <a:ext cx="4413974" cy="4413974"/>
          </a:xfrm>
          <a:prstGeom prst="rect">
            <a:avLst/>
          </a:prstGeom>
        </p:spPr>
      </p:pic>
      <p:sp>
        <p:nvSpPr>
          <p:cNvPr id="7" name="TextBox 6"/>
          <p:cNvSpPr txBox="1"/>
          <p:nvPr/>
        </p:nvSpPr>
        <p:spPr>
          <a:xfrm>
            <a:off x="5854198" y="5548045"/>
            <a:ext cx="2302426" cy="246221"/>
          </a:xfrm>
          <a:prstGeom prst="rect">
            <a:avLst/>
          </a:prstGeom>
          <a:noFill/>
        </p:spPr>
        <p:txBody>
          <a:bodyPr wrap="square" rtlCol="0">
            <a:spAutoFit/>
          </a:bodyPr>
          <a:lstStyle/>
          <a:p>
            <a:pPr algn="ctr"/>
            <a:r>
              <a:rPr lang="en-US" sz="1000" dirty="0">
                <a:solidFill>
                  <a:srgbClr val="FFFFFF"/>
                </a:solidFill>
              </a:rPr>
              <a:t>Image Source: 123RF</a:t>
            </a:r>
          </a:p>
        </p:txBody>
      </p:sp>
    </p:spTree>
    <p:extLst>
      <p:ext uri="{BB962C8B-B14F-4D97-AF65-F5344CB8AC3E}">
        <p14:creationId xmlns:p14="http://schemas.microsoft.com/office/powerpoint/2010/main" val="2795382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POLITICS AND GOVERNING</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888739" y="1496962"/>
            <a:ext cx="3879534" cy="4892344"/>
          </a:xfrm>
        </p:spPr>
        <p:txBody>
          <a:bodyPr>
            <a:normAutofit fontScale="850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Digital technologies are having a strong influence in, and are indeed revolutionizing, politics. Modern political campaigns have been transformed by internet and digital technologies, particularly social media.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use of social media (especially Twitter) by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Donald Trump is </a:t>
            </a:r>
            <a:r>
              <a:rPr lang="en-US" sz="1900" dirty="0">
                <a:solidFill>
                  <a:srgbClr val="FFFFFF"/>
                </a:solidFill>
                <a:effectLst>
                  <a:outerShdw blurRad="50800" dist="38100" dir="2700000" algn="tl" rotWithShape="0">
                    <a:srgbClr val="000000">
                      <a:alpha val="43000"/>
                    </a:srgbClr>
                  </a:outerShdw>
                </a:effectLst>
                <a:latin typeface="Helvetica"/>
                <a:cs typeface="Helvetica"/>
              </a:rPr>
              <a:t>perhaps the most dramatic example of the power of social media in politics.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Trump used Twitter as a platform to speak directly to voters and citizens, sidestepping traditional media outlets and disrupting traditional practices of dealing with the press.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sp>
        <p:nvSpPr>
          <p:cNvPr id="9" name="TextBox 8"/>
          <p:cNvSpPr txBox="1"/>
          <p:nvPr/>
        </p:nvSpPr>
        <p:spPr>
          <a:xfrm>
            <a:off x="6626829" y="4621635"/>
            <a:ext cx="2302426"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VectorStock</a:t>
            </a:r>
            <a:endParaRPr lang="en-US" sz="1000" dirty="0">
              <a:solidFill>
                <a:srgbClr val="FFFFFF"/>
              </a:solidFill>
            </a:endParaRPr>
          </a:p>
        </p:txBody>
      </p:sp>
      <p:pic>
        <p:nvPicPr>
          <p:cNvPr id="10" name="Picture 9" descr="3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21072" y="1750983"/>
            <a:ext cx="3538913" cy="2897242"/>
          </a:xfrm>
          <a:prstGeom prst="rect">
            <a:avLst/>
          </a:prstGeom>
        </p:spPr>
      </p:pic>
    </p:spTree>
    <p:extLst>
      <p:ext uri="{BB962C8B-B14F-4D97-AF65-F5344CB8AC3E}">
        <p14:creationId xmlns:p14="http://schemas.microsoft.com/office/powerpoint/2010/main" val="1178554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POLITICS AND GOVERNING</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85800" y="1187246"/>
            <a:ext cx="4159045" cy="5670754"/>
          </a:xfrm>
        </p:spPr>
        <p:txBody>
          <a:bodyPr>
            <a:normAutofit fontScale="77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Properly implemented, digital technologies could also revolutionizing governing. They could assist in the coordination of government agencies, increase efficiency, and help boost economic growth. In a time of fiscal pressures and burdens and, often, political unrest, this is greatly needed.</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Comprehensive rethinking and redesign of governmental communication and information infrastructures—an </a:t>
            </a:r>
            <a:r>
              <a:rPr lang="en-US" sz="1900" i="1" dirty="0">
                <a:solidFill>
                  <a:srgbClr val="FFFFFF"/>
                </a:solidFill>
                <a:effectLst>
                  <a:outerShdw blurRad="50800" dist="38100" dir="2700000" algn="tl" rotWithShape="0">
                    <a:srgbClr val="000000">
                      <a:alpha val="43000"/>
                    </a:srgbClr>
                  </a:outerShdw>
                </a:effectLst>
                <a:latin typeface="Helvetica"/>
                <a:cs typeface="Helvetica"/>
              </a:rPr>
              <a:t>e-government</a:t>
            </a:r>
            <a:r>
              <a:rPr lang="en-US" sz="1900" dirty="0">
                <a:solidFill>
                  <a:srgbClr val="FFFFFF"/>
                </a:solidFill>
                <a:effectLst>
                  <a:outerShdw blurRad="50800" dist="38100" dir="2700000" algn="tl" rotWithShape="0">
                    <a:srgbClr val="000000">
                      <a:alpha val="43000"/>
                    </a:srgbClr>
                  </a:outerShdw>
                </a:effectLst>
                <a:latin typeface="Helvetica"/>
                <a:cs typeface="Helvetica"/>
              </a:rPr>
              <a:t>—is increasingly possible. The digital infrastructure of a nation can be rebuilt from the ground up, coordinating critical systems like citizen identification, record-keeping, taxing, social services, and health care.</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Unfortunately, most governments still often operate in inefficient ways and do not make the best use of the digital tools and strategies available to them. Thus, few governments have been able to benefit fully from digitization.</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8976" y="1527347"/>
            <a:ext cx="4018024" cy="3509074"/>
          </a:xfrm>
          <a:prstGeom prst="rect">
            <a:avLst/>
          </a:prstGeom>
        </p:spPr>
      </p:pic>
      <p:sp>
        <p:nvSpPr>
          <p:cNvPr id="7" name="TextBox 6"/>
          <p:cNvSpPr txBox="1"/>
          <p:nvPr/>
        </p:nvSpPr>
        <p:spPr>
          <a:xfrm>
            <a:off x="5715000" y="5084486"/>
            <a:ext cx="3302000" cy="246221"/>
          </a:xfrm>
          <a:prstGeom prst="rect">
            <a:avLst/>
          </a:prstGeom>
          <a:noFill/>
        </p:spPr>
        <p:txBody>
          <a:bodyPr wrap="square" rtlCol="0">
            <a:spAutoFit/>
          </a:bodyPr>
          <a:lstStyle/>
          <a:p>
            <a:pPr algn="r"/>
            <a:r>
              <a:rPr lang="en-US" sz="1000" dirty="0">
                <a:solidFill>
                  <a:srgbClr val="FFFFFF"/>
                </a:solidFill>
              </a:rPr>
              <a:t>Image Source: effectivepractices.wikispace.com</a:t>
            </a:r>
          </a:p>
        </p:txBody>
      </p:sp>
    </p:spTree>
    <p:extLst>
      <p:ext uri="{BB962C8B-B14F-4D97-AF65-F5344CB8AC3E}">
        <p14:creationId xmlns:p14="http://schemas.microsoft.com/office/powerpoint/2010/main" val="986463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THE MEDIA</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13398" y="1846781"/>
            <a:ext cx="3710231" cy="3306738"/>
          </a:xfrm>
        </p:spPr>
        <p:txBody>
          <a:bodyPr>
            <a:normAutofit fontScale="92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In recent years, the internet and digital media have begun to be included in the mass media when the role of the media as a social institution is invoked.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As we have seen, the internet, digital technology, and social media have had an impact on the world that is nothing less than revolutionary.</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3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79818" y="1246537"/>
            <a:ext cx="3906982" cy="3906982"/>
          </a:xfrm>
          <a:prstGeom prst="rect">
            <a:avLst/>
          </a:prstGeom>
          <a:effectLst>
            <a:outerShdw blurRad="50800" dist="38100" dir="2700000" algn="tl" rotWithShape="0">
              <a:srgbClr val="000000">
                <a:alpha val="43000"/>
              </a:srgbClr>
            </a:outerShdw>
          </a:effectLst>
        </p:spPr>
      </p:pic>
      <p:sp>
        <p:nvSpPr>
          <p:cNvPr id="7" name="TextBox 6"/>
          <p:cNvSpPr txBox="1"/>
          <p:nvPr/>
        </p:nvSpPr>
        <p:spPr>
          <a:xfrm>
            <a:off x="6095747" y="4678804"/>
            <a:ext cx="2302426"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FreeDesignFile</a:t>
            </a:r>
            <a:endParaRPr lang="en-US" sz="1000" dirty="0">
              <a:solidFill>
                <a:srgbClr val="FFFFFF"/>
              </a:solidFill>
            </a:endParaRPr>
          </a:p>
        </p:txBody>
      </p:sp>
    </p:spTree>
    <p:extLst>
      <p:ext uri="{BB962C8B-B14F-4D97-AF65-F5344CB8AC3E}">
        <p14:creationId xmlns:p14="http://schemas.microsoft.com/office/powerpoint/2010/main" val="3986282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THE MEDIA</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78426" y="1696264"/>
            <a:ext cx="3735599" cy="4888891"/>
          </a:xfrm>
        </p:spPr>
        <p:txBody>
          <a:bodyPr>
            <a:normAutofit fontScale="77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While the government exerts substantial control over the mass and digital media in many countries worldwide, in democratic societies the media is considered separate from the institution of governing.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It is organized as a market, not a state, system and is expected to be controlled and staffed by professionals who seek to be accurate, impartial, and informative.</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But increasingly, the mass media (and by association, digital media) are consolidated in the hands of fewer and fewer organizations and individuals – a trend which has serious implications for the communication of a diversity of viewpoints, the truth and fairness of the information shared, and democracy itself.</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3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9596" y="756083"/>
            <a:ext cx="3552569" cy="4831917"/>
          </a:xfrm>
          <a:prstGeom prst="rect">
            <a:avLst/>
          </a:prstGeom>
        </p:spPr>
      </p:pic>
      <p:sp>
        <p:nvSpPr>
          <p:cNvPr id="7" name="TextBox 6"/>
          <p:cNvSpPr txBox="1"/>
          <p:nvPr/>
        </p:nvSpPr>
        <p:spPr>
          <a:xfrm rot="19618288">
            <a:off x="6438607" y="4690353"/>
            <a:ext cx="2302426"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FreeDesignFile</a:t>
            </a:r>
            <a:endParaRPr lang="en-US" sz="1000" dirty="0">
              <a:solidFill>
                <a:srgbClr val="FFFFFF"/>
              </a:solidFill>
            </a:endParaRPr>
          </a:p>
        </p:txBody>
      </p:sp>
    </p:spTree>
    <p:extLst>
      <p:ext uri="{BB962C8B-B14F-4D97-AF65-F5344CB8AC3E}">
        <p14:creationId xmlns:p14="http://schemas.microsoft.com/office/powerpoint/2010/main" val="435737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THE MEDIA</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0" y="1297859"/>
            <a:ext cx="4675239" cy="5243052"/>
          </a:xfrm>
        </p:spPr>
        <p:txBody>
          <a:bodyPr>
            <a:normAutofit fontScale="92500" lnSpcReduction="10000"/>
          </a:bodyPr>
          <a:lstStyle/>
          <a:p>
            <a:pPr marL="0" indent="0">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 handful of corporations in the United States—at this writing,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Comcast, Disney</a:t>
            </a:r>
            <a:r>
              <a:rPr lang="en-US" sz="1900" dirty="0">
                <a:solidFill>
                  <a:srgbClr val="FFFFFF"/>
                </a:solidFill>
                <a:effectLst>
                  <a:outerShdw blurRad="50800" dist="38100" dir="2700000" algn="tl" rotWithShape="0">
                    <a:srgbClr val="000000">
                      <a:alpha val="43000"/>
                    </a:srgbClr>
                  </a:outerShdw>
                </a:effectLst>
                <a:latin typeface="Helvetica"/>
                <a:cs typeface="Helvetica"/>
              </a:rPr>
              <a:t>,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Viacom/CBS, and AT&amp;T (via Warner Media)—</a:t>
            </a:r>
            <a:r>
              <a:rPr lang="en-US" sz="1900" dirty="0">
                <a:solidFill>
                  <a:srgbClr val="FFFFFF"/>
                </a:solidFill>
                <a:effectLst>
                  <a:outerShdw blurRad="50800" dist="38100" dir="2700000" algn="tl" rotWithShape="0">
                    <a:srgbClr val="000000">
                      <a:alpha val="43000"/>
                    </a:srgbClr>
                  </a:outerShdw>
                </a:effectLst>
                <a:latin typeface="Helvetica"/>
                <a:cs typeface="Helvetica"/>
              </a:rPr>
              <a:t>act as conglomerates, controlling 90% of what is read, watched, or listened to via the media. </a:t>
            </a:r>
          </a:p>
          <a:p>
            <a:pPr marL="0" indent="0">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They own TV and radio stations, newspapers, magazines, movie studios, even sports stadiums and theme parks. </a:t>
            </a:r>
          </a:p>
          <a:p>
            <a:pPr marL="0" indent="0">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This means that only a couple of hundred executives play an outsized role in determining much of what we are exposed to via the media.</a:t>
            </a:r>
          </a:p>
          <a:p>
            <a:pPr marL="0" indent="0">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In other countries, the media is similarly concentrated in a handful of corporations or, in some cases, political parties.</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04555" y="2397704"/>
            <a:ext cx="3612445" cy="1899446"/>
          </a:xfrm>
          <a:prstGeom prst="rect">
            <a:avLst/>
          </a:prstGeom>
        </p:spPr>
      </p:pic>
      <p:sp>
        <p:nvSpPr>
          <p:cNvPr id="7" name="TextBox 6"/>
          <p:cNvSpPr txBox="1"/>
          <p:nvPr/>
        </p:nvSpPr>
        <p:spPr>
          <a:xfrm>
            <a:off x="5898192" y="4731359"/>
            <a:ext cx="2302426" cy="246221"/>
          </a:xfrm>
          <a:prstGeom prst="rect">
            <a:avLst/>
          </a:prstGeom>
          <a:noFill/>
        </p:spPr>
        <p:txBody>
          <a:bodyPr wrap="square" rtlCol="0">
            <a:spAutoFit/>
          </a:bodyPr>
          <a:lstStyle/>
          <a:p>
            <a:r>
              <a:rPr lang="en-US" sz="1000" dirty="0">
                <a:solidFill>
                  <a:srgbClr val="FFFFFF"/>
                </a:solidFill>
              </a:rPr>
              <a:t>Image Source: truth-code.com</a:t>
            </a:r>
          </a:p>
        </p:txBody>
      </p:sp>
    </p:spTree>
    <p:extLst>
      <p:ext uri="{BB962C8B-B14F-4D97-AF65-F5344CB8AC3E}">
        <p14:creationId xmlns:p14="http://schemas.microsoft.com/office/powerpoint/2010/main" val="2835013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THE MEDIA</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962713" y="1748148"/>
            <a:ext cx="3962065" cy="4860190"/>
          </a:xfrm>
        </p:spPr>
        <p:txBody>
          <a:bodyPr>
            <a:normAutofit fontScale="85000" lnSpcReduction="1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structure of online internet-based journalism and news is also changing.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While content can be reproduced on the internet in much the same way as it exists in print form, it can also contain hyperlinks that enable readers to access additional information.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Online news stories can also contain original content designed specifically for the internet, include multimedia content, and permit readers to contribute by posting their own opinions, commentary, or even links to related information sources.</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36.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55356" y="1163948"/>
            <a:ext cx="3561644" cy="3561644"/>
          </a:xfrm>
          <a:prstGeom prst="rect">
            <a:avLst/>
          </a:prstGeom>
        </p:spPr>
      </p:pic>
      <p:sp>
        <p:nvSpPr>
          <p:cNvPr id="7" name="TextBox 6"/>
          <p:cNvSpPr txBox="1"/>
          <p:nvPr/>
        </p:nvSpPr>
        <p:spPr>
          <a:xfrm>
            <a:off x="5827637" y="4773692"/>
            <a:ext cx="2302426" cy="246221"/>
          </a:xfrm>
          <a:prstGeom prst="rect">
            <a:avLst/>
          </a:prstGeom>
          <a:noFill/>
        </p:spPr>
        <p:txBody>
          <a:bodyPr wrap="square" rtlCol="0">
            <a:spAutoFit/>
          </a:bodyPr>
          <a:lstStyle/>
          <a:p>
            <a:r>
              <a:rPr lang="en-US" sz="1000" dirty="0">
                <a:solidFill>
                  <a:srgbClr val="FFFFFF"/>
                </a:solidFill>
              </a:rPr>
              <a:t>Image Source: </a:t>
            </a:r>
            <a:r>
              <a:rPr lang="en-US" sz="1000" dirty="0" err="1">
                <a:solidFill>
                  <a:srgbClr val="FFFFFF"/>
                </a:solidFill>
              </a:rPr>
              <a:t>FreeVector.co</a:t>
            </a:r>
            <a:endParaRPr lang="en-US" sz="1000" dirty="0">
              <a:solidFill>
                <a:srgbClr val="FFFFFF"/>
              </a:solidFill>
            </a:endParaRPr>
          </a:p>
        </p:txBody>
      </p:sp>
    </p:spTree>
    <p:extLst>
      <p:ext uri="{BB962C8B-B14F-4D97-AF65-F5344CB8AC3E}">
        <p14:creationId xmlns:p14="http://schemas.microsoft.com/office/powerpoint/2010/main" val="2142405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THE MEDIA</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12059" y="1245032"/>
            <a:ext cx="4356804" cy="5470093"/>
          </a:xfrm>
        </p:spPr>
        <p:txBody>
          <a:bodyPr>
            <a:normAutofit fontScale="700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internet and digital media have also made possible what can be called a </a:t>
            </a:r>
            <a:r>
              <a:rPr lang="en-US" sz="1900" i="1" dirty="0">
                <a:solidFill>
                  <a:srgbClr val="FFFFFF"/>
                </a:solidFill>
                <a:effectLst>
                  <a:outerShdw blurRad="50800" dist="38100" dir="2700000" algn="tl" rotWithShape="0">
                    <a:srgbClr val="000000">
                      <a:alpha val="43000"/>
                    </a:srgbClr>
                  </a:outerShdw>
                </a:effectLst>
                <a:latin typeface="Helvetica"/>
                <a:cs typeface="Helvetica"/>
              </a:rPr>
              <a:t>convergence culture</a:t>
            </a:r>
            <a:r>
              <a:rPr lang="en-US" sz="1900" dirty="0">
                <a:solidFill>
                  <a:srgbClr val="FFFFFF"/>
                </a:solidFill>
                <a:effectLst>
                  <a:outerShdw blurRad="50800" dist="38100" dir="2700000" algn="tl" rotWithShape="0">
                    <a:srgbClr val="000000">
                      <a:alpha val="43000"/>
                    </a:srgbClr>
                  </a:outerShdw>
                </a:effectLst>
                <a:latin typeface="Helvetica"/>
                <a:cs typeface="Helvetica"/>
              </a:rPr>
              <a:t>.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As multiple media industries present different versions or aspects of stories, audiences can migrate from place to place as they follow or participate in a media offering.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 single cultural franchise, such as Batman, </a:t>
            </a:r>
            <a:r>
              <a:rPr lang="en-US" sz="1900" i="1" dirty="0">
                <a:solidFill>
                  <a:srgbClr val="FFFFFF"/>
                </a:solidFill>
                <a:effectLst>
                  <a:outerShdw blurRad="50800" dist="38100" dir="2700000" algn="tl" rotWithShape="0">
                    <a:srgbClr val="000000">
                      <a:alpha val="43000"/>
                    </a:srgbClr>
                  </a:outerShdw>
                </a:effectLst>
                <a:latin typeface="Helvetica"/>
                <a:cs typeface="Helvetica"/>
              </a:rPr>
              <a:t>Star Wars</a:t>
            </a:r>
            <a:r>
              <a:rPr lang="en-US" sz="1900" dirty="0">
                <a:solidFill>
                  <a:srgbClr val="FFFFFF"/>
                </a:solidFill>
                <a:effectLst>
                  <a:outerShdw blurRad="50800" dist="38100" dir="2700000" algn="tl" rotWithShape="0">
                    <a:srgbClr val="000000">
                      <a:alpha val="43000"/>
                    </a:srgbClr>
                  </a:outerShdw>
                </a:effectLst>
                <a:latin typeface="Helvetica"/>
                <a:cs typeface="Helvetica"/>
              </a:rPr>
              <a:t>, the </a:t>
            </a:r>
            <a:r>
              <a:rPr lang="en-US" sz="1900" i="1" dirty="0">
                <a:solidFill>
                  <a:srgbClr val="FFFFFF"/>
                </a:solidFill>
                <a:effectLst>
                  <a:outerShdw blurRad="50800" dist="38100" dir="2700000" algn="tl" rotWithShape="0">
                    <a:srgbClr val="000000">
                      <a:alpha val="43000"/>
                    </a:srgbClr>
                  </a:outerShdw>
                </a:effectLst>
                <a:latin typeface="Helvetica"/>
                <a:cs typeface="Helvetica"/>
              </a:rPr>
              <a:t>Matrix </a:t>
            </a:r>
            <a:r>
              <a:rPr lang="en-US" sz="1900" dirty="0">
                <a:solidFill>
                  <a:srgbClr val="FFFFFF"/>
                </a:solidFill>
                <a:effectLst>
                  <a:outerShdw blurRad="50800" dist="38100" dir="2700000" algn="tl" rotWithShape="0">
                    <a:srgbClr val="000000">
                      <a:alpha val="43000"/>
                    </a:srgbClr>
                  </a:outerShdw>
                </a:effectLst>
                <a:latin typeface="Helvetica"/>
                <a:cs typeface="Helvetica"/>
              </a:rPr>
              <a:t>movies, or Harry Potter, can now be distributed through a range of media delivery methods. Audiences can actively search the form of entertainment experience they want. More stories can now be told, over more platforms, reaching more people.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pop culture industry and experience of participation and enjoyment has been transformed by this trend.</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We are clearly seeing pronounced shifts in our techno-social institutions. It is important to keep in mind that they do not exist independently of the agency of social members who create them with our individual and collective actions. If you don’t like it, work to change it!</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37.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18831" y="1245032"/>
            <a:ext cx="3827613" cy="3939368"/>
          </a:xfrm>
          <a:prstGeom prst="rect">
            <a:avLst/>
          </a:prstGeom>
        </p:spPr>
      </p:pic>
      <p:sp>
        <p:nvSpPr>
          <p:cNvPr id="7" name="TextBox 6"/>
          <p:cNvSpPr txBox="1"/>
          <p:nvPr/>
        </p:nvSpPr>
        <p:spPr>
          <a:xfrm>
            <a:off x="5959295" y="5057652"/>
            <a:ext cx="2302426" cy="246221"/>
          </a:xfrm>
          <a:prstGeom prst="rect">
            <a:avLst/>
          </a:prstGeom>
          <a:noFill/>
        </p:spPr>
        <p:txBody>
          <a:bodyPr wrap="square" rtlCol="0">
            <a:spAutoFit/>
          </a:bodyPr>
          <a:lstStyle/>
          <a:p>
            <a:pPr algn="ctr"/>
            <a:r>
              <a:rPr lang="en-US" sz="1000" dirty="0">
                <a:solidFill>
                  <a:srgbClr val="FFFFFF"/>
                </a:solidFill>
              </a:rPr>
              <a:t>Image Source: </a:t>
            </a:r>
            <a:r>
              <a:rPr lang="en-US" sz="1000" dirty="0" err="1">
                <a:solidFill>
                  <a:srgbClr val="FFFFFF"/>
                </a:solidFill>
              </a:rPr>
              <a:t>Freepik</a:t>
            </a:r>
            <a:endParaRPr lang="en-US" sz="1000" dirty="0">
              <a:solidFill>
                <a:srgbClr val="FFFFFF"/>
              </a:solidFill>
            </a:endParaRPr>
          </a:p>
        </p:txBody>
      </p:sp>
    </p:spTree>
    <p:extLst>
      <p:ext uri="{BB962C8B-B14F-4D97-AF65-F5344CB8AC3E}">
        <p14:creationId xmlns:p14="http://schemas.microsoft.com/office/powerpoint/2010/main" val="4003212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rot="21060000">
            <a:off x="5750592" y="2818546"/>
            <a:ext cx="3445018" cy="891742"/>
          </a:xfrm>
          <a:prstGeom prst="rect">
            <a:avLst/>
          </a:prstGeom>
        </p:spPr>
        <p:txBody>
          <a:bodyPr vert="horz" lIns="91440" tIns="45720" rIns="91440" bIns="45720" rtlCol="0" anchor="ctr" anchorCtr="0">
            <a:noAutofit/>
          </a:bodyPr>
          <a:lstStyle>
            <a:lvl1pPr marL="0" indent="0" algn="l" defTabSz="914400" rtl="0" eaLnBrk="1" latinLnBrk="0" hangingPunct="1">
              <a:spcBef>
                <a:spcPts val="0"/>
              </a:spcBef>
              <a:spcAft>
                <a:spcPts val="0"/>
              </a:spcAft>
              <a:buFontTx/>
              <a:buNone/>
              <a:defRPr sz="2400" kern="1200">
                <a:solidFill>
                  <a:schemeClr val="bg1"/>
                </a:solidFill>
                <a:effectLst/>
                <a:latin typeface="+mn-lt"/>
                <a:ea typeface="+mn-ea"/>
                <a:cs typeface="+mn-cs"/>
              </a:defRPr>
            </a:lvl1pPr>
            <a:lvl2pPr marL="457200" indent="0" algn="ctr" defTabSz="914400" rtl="0" eaLnBrk="1" latinLnBrk="0" hangingPunct="1">
              <a:spcBef>
                <a:spcPts val="0"/>
              </a:spcBef>
              <a:spcAft>
                <a:spcPts val="1000"/>
              </a:spcAft>
              <a:buFontTx/>
              <a:buNone/>
              <a:defRPr sz="22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ts val="0"/>
              </a:spcBef>
              <a:spcAft>
                <a:spcPts val="1000"/>
              </a:spcAft>
              <a:buFontTx/>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6pPr>
            <a:lvl7pPr marL="27432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7pPr>
            <a:lvl8pPr marL="32004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8pPr>
            <a:lvl9pPr marL="36576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9pPr>
          </a:lstStyle>
          <a:p>
            <a:r>
              <a:rPr lang="en-US" sz="1400" dirty="0"/>
              <a:t>THE INTERNET, DIGITAL MEDIA &amp; TECHNO-SOCIAL LIFE, 3RD EDITION</a:t>
            </a:r>
          </a:p>
          <a:p>
            <a:endParaRPr lang="en-US" sz="1400" dirty="0"/>
          </a:p>
          <a:p>
            <a:r>
              <a:rPr lang="en-US" sz="1400" dirty="0"/>
              <a:t>	MARY CHAYKO</a:t>
            </a:r>
          </a:p>
        </p:txBody>
      </p:sp>
      <p:sp>
        <p:nvSpPr>
          <p:cNvPr id="6" name="TextBox 5"/>
          <p:cNvSpPr txBox="1"/>
          <p:nvPr/>
        </p:nvSpPr>
        <p:spPr>
          <a:xfrm rot="21049424">
            <a:off x="1864033" y="4222999"/>
            <a:ext cx="7001736" cy="1815882"/>
          </a:xfrm>
          <a:prstGeom prst="rect">
            <a:avLst/>
          </a:prstGeom>
          <a:noFill/>
        </p:spPr>
        <p:txBody>
          <a:bodyPr wrap="square" rtlCol="0">
            <a:spAutoFit/>
          </a:bodyPr>
          <a:lstStyle/>
          <a:p>
            <a:r>
              <a:rPr lang="en-US" sz="1400" dirty="0">
                <a:solidFill>
                  <a:schemeClr val="bg1"/>
                </a:solidFill>
              </a:rPr>
              <a:t>These lecture slides support the Sage Publications book </a:t>
            </a:r>
            <a:r>
              <a:rPr lang="en-US" sz="1400" i="1" dirty="0" err="1">
                <a:solidFill>
                  <a:schemeClr val="bg1"/>
                </a:solidFill>
              </a:rPr>
              <a:t>Superconnected</a:t>
            </a:r>
            <a:r>
              <a:rPr lang="en-US" sz="1400" i="1" dirty="0">
                <a:solidFill>
                  <a:schemeClr val="bg1"/>
                </a:solidFill>
              </a:rPr>
              <a:t>: The Internet, Digital Media, and Techno-Social Life (third</a:t>
            </a:r>
            <a:r>
              <a:rPr lang="en-US" sz="1400" dirty="0">
                <a:solidFill>
                  <a:schemeClr val="bg1"/>
                </a:solidFill>
              </a:rPr>
              <a:t> edition</a:t>
            </a:r>
            <a:r>
              <a:rPr lang="en-US" sz="1400">
                <a:solidFill>
                  <a:schemeClr val="bg1"/>
                </a:solidFill>
              </a:rPr>
              <a:t>, </a:t>
            </a:r>
            <a:r>
              <a:rPr lang="en-US" sz="1400" smtClean="0">
                <a:solidFill>
                  <a:schemeClr val="bg1"/>
                </a:solidFill>
              </a:rPr>
              <a:t>2021) </a:t>
            </a:r>
            <a:r>
              <a:rPr lang="en-US" sz="1400" dirty="0">
                <a:solidFill>
                  <a:schemeClr val="bg1"/>
                </a:solidFill>
              </a:rPr>
              <a:t>by Mary Chayko (Rutgers University) and were created by Mary Chayko, Shravan Regret Iyer and </a:t>
            </a:r>
            <a:r>
              <a:rPr lang="en-US" sz="1400" dirty="0" err="1">
                <a:solidFill>
                  <a:schemeClr val="bg1"/>
                </a:solidFill>
              </a:rPr>
              <a:t>Seulki</a:t>
            </a:r>
            <a:r>
              <a:rPr lang="en-US" sz="1400" dirty="0">
                <a:solidFill>
                  <a:schemeClr val="bg1"/>
                </a:solidFill>
              </a:rPr>
              <a:t> </a:t>
            </a:r>
            <a:r>
              <a:rPr lang="en-US" sz="1400" dirty="0" smtClean="0">
                <a:solidFill>
                  <a:schemeClr val="bg1"/>
                </a:solidFill>
              </a:rPr>
              <a:t>Lee-</a:t>
            </a:r>
            <a:r>
              <a:rPr lang="en-US" sz="1400" dirty="0" err="1" smtClean="0">
                <a:solidFill>
                  <a:schemeClr val="bg1"/>
                </a:solidFill>
              </a:rPr>
              <a:t>Geiller</a:t>
            </a:r>
            <a:r>
              <a:rPr lang="en-US" sz="1400" dirty="0" smtClean="0">
                <a:solidFill>
                  <a:schemeClr val="bg1"/>
                </a:solidFill>
              </a:rPr>
              <a:t>. </a:t>
            </a:r>
            <a:endParaRPr lang="en-US" sz="1400" dirty="0">
              <a:solidFill>
                <a:schemeClr val="bg1"/>
              </a:solidFill>
            </a:endParaRPr>
          </a:p>
          <a:p>
            <a:r>
              <a:rPr lang="en-US" sz="1400" dirty="0">
                <a:solidFill>
                  <a:schemeClr val="bg1"/>
                </a:solidFill>
              </a:rPr>
              <a:t>Text is excerpted from, and sources are referenced in, the book. Permission to use and share this slideshow is granted; please acknowledge Mary Chayko as author. For permissions and options for customizing these slides, contact Prof. Chayko at mary.chayko@rutgers.edu.</a:t>
            </a:r>
          </a:p>
          <a:p>
            <a:endParaRPr lang="en-US" sz="1400" dirty="0">
              <a:solidFill>
                <a:schemeClr val="bg1"/>
              </a:solidFill>
            </a:endParaRPr>
          </a:p>
          <a:p>
            <a:r>
              <a:rPr lang="en-US" sz="1400" dirty="0">
                <a:solidFill>
                  <a:schemeClr val="bg1"/>
                </a:solidFill>
              </a:rPr>
              <a:t>Review copies of </a:t>
            </a:r>
            <a:r>
              <a:rPr lang="en-US" sz="1400" i="1" dirty="0" err="1">
                <a:solidFill>
                  <a:schemeClr val="bg1"/>
                </a:solidFill>
              </a:rPr>
              <a:t>Superconnected</a:t>
            </a:r>
            <a:r>
              <a:rPr lang="en-US" sz="1400" dirty="0">
                <a:solidFill>
                  <a:schemeClr val="bg1"/>
                </a:solidFill>
              </a:rPr>
              <a:t> and copies for purchase may be obtained </a:t>
            </a:r>
            <a:r>
              <a:rPr lang="en-US" sz="1400" dirty="0">
                <a:solidFill>
                  <a:srgbClr val="FFFF00"/>
                </a:solidFill>
                <a:hlinkClick r:id="rId2"/>
              </a:rPr>
              <a:t>here</a:t>
            </a:r>
            <a:endParaRPr lang="en-US" sz="1400" dirty="0">
              <a:solidFill>
                <a:srgbClr val="FFFF00"/>
              </a:solidFill>
            </a:endParaRPr>
          </a:p>
        </p:txBody>
      </p:sp>
      <p:pic>
        <p:nvPicPr>
          <p:cNvPr id="2050" name="Picture 2" descr="undefine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35046" y="6187454"/>
            <a:ext cx="1699239" cy="509773"/>
          </a:xfrm>
          <a:prstGeom prst="rect">
            <a:avLst/>
          </a:prstGeom>
          <a:noFill/>
          <a:effectLst>
            <a:outerShdw blurRad="508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7" name="Picture 6" descr="logo.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07536" y="2614028"/>
            <a:ext cx="5065311" cy="2179388"/>
          </a:xfrm>
          <a:prstGeom prst="rect">
            <a:avLst/>
          </a:prstGeom>
        </p:spPr>
      </p:pic>
    </p:spTree>
    <p:extLst>
      <p:ext uri="{BB962C8B-B14F-4D97-AF65-F5344CB8AC3E}">
        <p14:creationId xmlns:p14="http://schemas.microsoft.com/office/powerpoint/2010/main" val="2637231114"/>
      </p:ext>
    </p:extLst>
  </p:cSld>
  <p:clrMapOvr>
    <a:masterClrMapping/>
  </p:clrMapOvr>
</p:sld>
</file>

<file path=ppt/theme/theme1.xml><?xml version="1.0" encoding="utf-8"?>
<a:theme xmlns:a="http://schemas.openxmlformats.org/drawingml/2006/main" name="Sky">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Sky">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Sky">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Sky.thmx</Template>
  <TotalTime>7450</TotalTime>
  <Words>2258</Words>
  <Application>Microsoft Office PowerPoint</Application>
  <PresentationFormat>On-screen Show (4:3)</PresentationFormat>
  <Paragraphs>160</Paragraphs>
  <Slides>22</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Arial Rounded MT Bold</vt:lpstr>
      <vt:lpstr>Calibri</vt:lpstr>
      <vt:lpstr>Helvetica</vt:lpstr>
      <vt:lpstr>Sky</vt:lpstr>
      <vt:lpstr>Office Theme</vt:lpstr>
      <vt:lpstr>PowerPoint Presentation</vt:lpstr>
      <vt:lpstr>SOCIAL INSTITUTIONS</vt:lpstr>
      <vt:lpstr>HOW TO STUDY AND UNDERSTAND THE SOCIAL INSTITUTIONS</vt:lpstr>
      <vt:lpstr>THE INSTITUTIONAL “HEART”: THE FAMILY</vt:lpstr>
      <vt:lpstr>THE INSTITUTIONAL “HEART”: THE FAMILY</vt:lpstr>
      <vt:lpstr>HEALTH CARE</vt:lpstr>
      <vt:lpstr>HEALTH CARE</vt:lpstr>
      <vt:lpstr>RELIGION</vt:lpstr>
      <vt:lpstr>RELIGION</vt:lpstr>
      <vt:lpstr>WORK AND COMMERCE</vt:lpstr>
      <vt:lpstr>WORK AND COMMERCE</vt:lpstr>
      <vt:lpstr>WORK AND COMMERCE</vt:lpstr>
      <vt:lpstr>EDUCATION AND LIBRARIES</vt:lpstr>
      <vt:lpstr>EDUCATION AND LIBRARIES</vt:lpstr>
      <vt:lpstr>POLITICS AND GOVERNING</vt:lpstr>
      <vt:lpstr>POLITICS AND GOVERNING</vt:lpstr>
      <vt:lpstr>THE MEDIA</vt:lpstr>
      <vt:lpstr>THE MEDIA</vt:lpstr>
      <vt:lpstr>THE MEDIA</vt:lpstr>
      <vt:lpstr>THE MEDIA</vt:lpstr>
      <vt:lpstr>THE MEDIA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Shravan Regret Iyer</dc:creator>
  <cp:lastModifiedBy>Mary Chayko</cp:lastModifiedBy>
  <cp:revision>643</cp:revision>
  <dcterms:created xsi:type="dcterms:W3CDTF">2017-08-09T16:27:33Z</dcterms:created>
  <dcterms:modified xsi:type="dcterms:W3CDTF">2020-11-15T17:35:13Z</dcterms:modified>
</cp:coreProperties>
</file>